
<file path=[Content_Types].xml><?xml version="1.0" encoding="utf-8"?>
<Types xmlns="http://schemas.openxmlformats.org/package/2006/content-types">
  <Default Extension="png" ContentType="image/png"/>
  <Default Extension="bmp" ContentType="image/bmp"/>
  <Default Extension="pdf" ContentType="application/pdf"/>
  <Default Extension="rels" ContentType="application/vnd.openxmlformats-package.relationships+xml"/>
  <Default Extension="jpeg" ContentType="image/jpg"/>
  <Default Extension="mov" ContentType="application/movie"/>
  <Default Extension="xml" ContentType="application/xml"/>
  <Default Extension="gif" ContentType="image/gif"/>
  <Default Extension="tif" ContentType="image/tif"/>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bleStyles.xml" ContentType="application/vnd.openxmlformats-officedocument.presentationml.tableStyl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ommentAuthors" Target="commentAuthors.xml"/><Relationship Id="rId21" Type="http://schemas.openxmlformats.org/officeDocument/2006/relationships/slide" Target="slides/slide14.xml"/><Relationship Id="rId34" Type="http://schemas.openxmlformats.org/officeDocument/2006/relationships/customXml" Target="../customXml/item2.xml"/><Relationship Id="rId7"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ustomXml" Target="../customXml/item1.xml"/><Relationship Id="rId2" Type="http://schemas.openxmlformats.org/officeDocument/2006/relationships/viewProps" Target="viewProps.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presProps" Target="presProps.xml"/><Relationship Id="rId6" Type="http://schemas.openxmlformats.org/officeDocument/2006/relationships/theme" Target="theme/theme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tableStyles" Target="tableStyle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ustomXml" Target="../customXml/item3.xml"/><Relationship Id="rId8" Type="http://schemas.openxmlformats.org/officeDocument/2006/relationships/slide" Target="slides/slide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p:nvPr>
            <p:ph type="sldImg"/>
          </p:nvPr>
        </p:nvSpPr>
        <p:spPr>
          <a:xfrm>
            <a:off x="1143000" y="685800"/>
            <a:ext cx="4572000" cy="3429000"/>
          </a:xfrm>
          <a:prstGeom prst="rect">
            <a:avLst/>
          </a:prstGeom>
        </p:spPr>
        <p:txBody>
          <a:bodyPr/>
          <a:lstStyle/>
          <a:p>
            <a:pPr/>
          </a:p>
        </p:txBody>
      </p:sp>
      <p:sp>
        <p:nvSpPr>
          <p:cNvPr id="61" name="Shape 6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封面">
    <p:spTree>
      <p:nvGrpSpPr>
        <p:cNvPr id="1" name=""/>
        <p:cNvGrpSpPr/>
        <p:nvPr/>
      </p:nvGrpSpPr>
      <p:grpSpPr>
        <a:xfrm>
          <a:off x="0" y="0"/>
          <a:ext cx="0" cy="0"/>
          <a:chOff x="0" y="0"/>
          <a:chExt cx="0" cy="0"/>
        </a:xfrm>
      </p:grpSpPr>
      <p:pic>
        <p:nvPicPr>
          <p:cNvPr id="12" name="Artboard.png" descr="Artboard.png"/>
          <p:cNvPicPr>
            <a:picLocks noChangeAspect="1"/>
          </p:cNvPicPr>
          <p:nvPr/>
        </p:nvPicPr>
        <p:blipFill>
          <a:blip r:embed="rId2">
            <a:extLst/>
          </a:blip>
          <a:stretch>
            <a:fillRect/>
          </a:stretch>
        </p:blipFill>
        <p:spPr>
          <a:xfrm>
            <a:off x="0" y="0"/>
            <a:ext cx="24384000" cy="11557000"/>
          </a:xfrm>
          <a:prstGeom prst="rect">
            <a:avLst/>
          </a:prstGeom>
          <a:ln w="12700">
            <a:miter lim="400000"/>
          </a:ln>
        </p:spPr>
      </p:pic>
      <p:sp>
        <p:nvSpPr>
          <p:cNvPr id="13" name="矩形"/>
          <p:cNvSpPr/>
          <p:nvPr/>
        </p:nvSpPr>
        <p:spPr>
          <a:xfrm>
            <a:off x="19036166" y="-65387"/>
            <a:ext cx="3813029" cy="4252811"/>
          </a:xfrm>
          <a:prstGeom prst="rect">
            <a:avLst/>
          </a:prstGeom>
          <a:solidFill>
            <a:srgbClr val="57B2F8"/>
          </a:solidFill>
          <a:ln w="12700">
            <a:miter lim="400000"/>
          </a:ln>
        </p:spPr>
        <p:txBody>
          <a:bodyPr lIns="50800" tIns="50800" rIns="50800" bIns="50800" anchor="ctr"/>
          <a:lstStyle/>
          <a:p>
            <a:pPr>
              <a:defRPr sz="3200">
                <a:solidFill>
                  <a:srgbClr val="FFFFFF"/>
                </a:solidFill>
              </a:defRPr>
            </a:pPr>
          </a:p>
        </p:txBody>
      </p:sp>
      <p:sp>
        <p:nvSpPr>
          <p:cNvPr id="14" name="标题文本"/>
          <p:cNvSpPr txBox="1"/>
          <p:nvPr>
            <p:ph type="title"/>
          </p:nvPr>
        </p:nvSpPr>
        <p:spPr>
          <a:xfrm>
            <a:off x="1778000" y="1077087"/>
            <a:ext cx="20828000" cy="2394653"/>
          </a:xfrm>
          <a:prstGeom prst="rect">
            <a:avLst/>
          </a:prstGeom>
        </p:spPr>
        <p:txBody>
          <a:bodyPr anchor="t"/>
          <a:lstStyle>
            <a:lvl1pPr>
              <a:defRPr sz="8000"/>
            </a:lvl1pPr>
          </a:lstStyle>
          <a:p>
            <a:pPr/>
            <a:r>
              <a:t>标题文本</a:t>
            </a:r>
          </a:p>
        </p:txBody>
      </p:sp>
      <p:sp>
        <p:nvSpPr>
          <p:cNvPr id="15" name="正文级别 1…"/>
          <p:cNvSpPr txBox="1"/>
          <p:nvPr>
            <p:ph type="body" sz="quarter" idx="1"/>
          </p:nvPr>
        </p:nvSpPr>
        <p:spPr>
          <a:xfrm>
            <a:off x="1894776" y="2880235"/>
            <a:ext cx="18333170" cy="2027765"/>
          </a:xfrm>
          <a:prstGeom prst="rect">
            <a:avLst/>
          </a:prstGeom>
        </p:spPr>
        <p:txBody>
          <a:bodyPr anchor="t"/>
          <a:lstStyle>
            <a:lvl1pPr>
              <a:spcBef>
                <a:spcPts val="0"/>
              </a:spcBef>
              <a:defRPr sz="3800">
                <a:solidFill>
                  <a:srgbClr val="FFFFFF"/>
                </a:solidFill>
              </a:defRPr>
            </a:lvl1pPr>
            <a:lvl2pPr>
              <a:spcBef>
                <a:spcPts val="0"/>
              </a:spcBef>
              <a:defRPr sz="3800">
                <a:solidFill>
                  <a:srgbClr val="FFFFFF"/>
                </a:solidFill>
              </a:defRPr>
            </a:lvl2pPr>
            <a:lvl3pPr>
              <a:spcBef>
                <a:spcPts val="0"/>
              </a:spcBef>
              <a:defRPr sz="3800">
                <a:solidFill>
                  <a:srgbClr val="FFFFFF"/>
                </a:solidFill>
              </a:defRPr>
            </a:lvl3pPr>
            <a:lvl4pPr>
              <a:spcBef>
                <a:spcPts val="0"/>
              </a:spcBef>
              <a:defRPr sz="3800">
                <a:solidFill>
                  <a:srgbClr val="FFFFFF"/>
                </a:solidFill>
              </a:defRPr>
            </a:lvl4pPr>
            <a:lvl5pPr>
              <a:spcBef>
                <a:spcPts val="0"/>
              </a:spcBef>
              <a:defRPr sz="3800">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pic>
        <p:nvPicPr>
          <p:cNvPr id="16" name="pasted-image.pdf" descr="pasted-image.pdf"/>
          <p:cNvPicPr>
            <a:picLocks noChangeAspect="1"/>
          </p:cNvPicPr>
          <p:nvPr/>
        </p:nvPicPr>
        <p:blipFill>
          <a:blip r:embed="rId3">
            <a:extLst/>
          </a:blip>
          <a:stretch>
            <a:fillRect/>
          </a:stretch>
        </p:blipFill>
        <p:spPr>
          <a:xfrm>
            <a:off x="19310590" y="1587948"/>
            <a:ext cx="3264181" cy="946140"/>
          </a:xfrm>
          <a:prstGeom prst="rect">
            <a:avLst/>
          </a:prstGeom>
          <a:ln w="12700">
            <a:miter lim="400000"/>
          </a:ln>
        </p:spPr>
      </p:pic>
      <p:sp>
        <p:nvSpPr>
          <p:cNvPr id="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目录-无章节标题">
    <p:spTree>
      <p:nvGrpSpPr>
        <p:cNvPr id="1" name=""/>
        <p:cNvGrpSpPr/>
        <p:nvPr/>
      </p:nvGrpSpPr>
      <p:grpSpPr>
        <a:xfrm>
          <a:off x="0" y="0"/>
          <a:ext cx="0" cy="0"/>
          <a:chOff x="0" y="0"/>
          <a:chExt cx="0" cy="0"/>
        </a:xfrm>
      </p:grpSpPr>
      <p:sp>
        <p:nvSpPr>
          <p:cNvPr id="24" name="标题文本"/>
          <p:cNvSpPr txBox="1"/>
          <p:nvPr>
            <p:ph type="title"/>
          </p:nvPr>
        </p:nvSpPr>
        <p:spPr>
          <a:prstGeom prst="rect">
            <a:avLst/>
          </a:prstGeom>
        </p:spPr>
        <p:txBody>
          <a:bodyPr/>
          <a:lstStyle/>
          <a:p>
            <a:pPr/>
            <a:r>
              <a:t>标题文本</a:t>
            </a:r>
          </a:p>
        </p:txBody>
      </p:sp>
      <p:sp>
        <p:nvSpPr>
          <p:cNvPr id="25"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目录-有章节标题">
    <p:spTree>
      <p:nvGrpSpPr>
        <p:cNvPr id="1" name=""/>
        <p:cNvGrpSpPr/>
        <p:nvPr/>
      </p:nvGrpSpPr>
      <p:grpSpPr>
        <a:xfrm>
          <a:off x="0" y="0"/>
          <a:ext cx="0" cy="0"/>
          <a:chOff x="0" y="0"/>
          <a:chExt cx="0" cy="0"/>
        </a:xfrm>
      </p:grpSpPr>
      <p:pic>
        <p:nvPicPr>
          <p:cNvPr id="33" name="pasted-image.pdf" descr="pasted-image.pdf"/>
          <p:cNvPicPr>
            <a:picLocks noChangeAspect="1"/>
          </p:cNvPicPr>
          <p:nvPr/>
        </p:nvPicPr>
        <p:blipFill>
          <a:blip r:embed="rId2">
            <a:extLst/>
          </a:blip>
          <a:stretch>
            <a:fillRect/>
          </a:stretch>
        </p:blipFill>
        <p:spPr>
          <a:xfrm>
            <a:off x="0" y="0"/>
            <a:ext cx="14224000" cy="13716000"/>
          </a:xfrm>
          <a:prstGeom prst="rect">
            <a:avLst/>
          </a:prstGeom>
          <a:ln w="12700">
            <a:miter lim="400000"/>
          </a:ln>
        </p:spPr>
      </p:pic>
      <p:sp>
        <p:nvSpPr>
          <p:cNvPr id="34" name="正文级别 1…"/>
          <p:cNvSpPr txBox="1"/>
          <p:nvPr>
            <p:ph type="body" sz="half" idx="1"/>
          </p:nvPr>
        </p:nvSpPr>
        <p:spPr>
          <a:xfrm>
            <a:off x="915481" y="2254250"/>
            <a:ext cx="8774225" cy="92075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sp>
        <p:nvSpPr>
          <p:cNvPr id="35" name="标题文本"/>
          <p:cNvSpPr txBox="1"/>
          <p:nvPr>
            <p:ph type="title"/>
          </p:nvPr>
        </p:nvSpPr>
        <p:spPr>
          <a:xfrm>
            <a:off x="15646677" y="5715000"/>
            <a:ext cx="8409894" cy="2286000"/>
          </a:xfrm>
          <a:prstGeom prst="rect">
            <a:avLst/>
          </a:prstGeom>
        </p:spPr>
        <p:txBody>
          <a:bodyPr/>
          <a:lstStyle>
            <a:lvl1pPr algn="ctr">
              <a:defRPr sz="5000">
                <a:solidFill>
                  <a:srgbClr val="53585F"/>
                </a:solidFill>
              </a:defRPr>
            </a:lvl1pPr>
          </a:lstStyle>
          <a:p>
            <a:pPr/>
            <a:r>
              <a:t>标题文本</a:t>
            </a:r>
          </a:p>
        </p:txBody>
      </p:sp>
      <p:sp>
        <p:nvSpPr>
          <p:cNvPr id="3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正文内容">
    <p:spTree>
      <p:nvGrpSpPr>
        <p:cNvPr id="1" name=""/>
        <p:cNvGrpSpPr/>
        <p:nvPr/>
      </p:nvGrpSpPr>
      <p:grpSpPr>
        <a:xfrm>
          <a:off x="0" y="0"/>
          <a:ext cx="0" cy="0"/>
          <a:chOff x="0" y="0"/>
          <a:chExt cx="0" cy="0"/>
        </a:xfrm>
      </p:grpSpPr>
      <p:pic>
        <p:nvPicPr>
          <p:cNvPr id="43" name="Artboard Copy.png" descr="Artboard Copy.png"/>
          <p:cNvPicPr>
            <a:picLocks noChangeAspect="1"/>
          </p:cNvPicPr>
          <p:nvPr/>
        </p:nvPicPr>
        <p:blipFill>
          <a:blip r:embed="rId2">
            <a:extLst/>
          </a:blip>
          <a:srcRect l="0" t="3804" r="0" b="0"/>
          <a:stretch>
            <a:fillRect/>
          </a:stretch>
        </p:blipFill>
        <p:spPr>
          <a:xfrm>
            <a:off x="0" y="0"/>
            <a:ext cx="24384001" cy="1343847"/>
          </a:xfrm>
          <a:prstGeom prst="rect">
            <a:avLst/>
          </a:prstGeom>
          <a:ln w="12700">
            <a:miter lim="400000"/>
          </a:ln>
        </p:spPr>
      </p:pic>
      <p:sp>
        <p:nvSpPr>
          <p:cNvPr id="44" name="幻灯片编号"/>
          <p:cNvSpPr txBox="1"/>
          <p:nvPr>
            <p:ph type="sldNum" sz="quarter" idx="2"/>
          </p:nvPr>
        </p:nvSpPr>
        <p:spPr>
          <a:xfrm>
            <a:off x="23112979" y="419100"/>
            <a:ext cx="1003177" cy="431801"/>
          </a:xfrm>
          <a:prstGeom prst="rect">
            <a:avLst/>
          </a:prstGeom>
        </p:spPr>
        <p:txBody>
          <a:bodyPr wrap="square" lIns="0" tIns="0" rIns="0" bIns="0" anchor="ctr"/>
          <a:lstStyle>
            <a:lvl1pPr defTabSz="914400">
              <a:defRPr sz="2800">
                <a:solidFill>
                  <a:srgbClr val="FFFFFF"/>
                </a:solidFill>
                <a:uFill>
                  <a:solidFill>
                    <a:srgbClr val="FFFFFF"/>
                  </a:solidFill>
                </a:uFill>
                <a:latin typeface="Helvetica"/>
                <a:ea typeface="Helvetica"/>
                <a:cs typeface="Helvetica"/>
                <a:sym typeface="Helvetica"/>
              </a:defRPr>
            </a:lvl1pPr>
          </a:lstStyle>
          <a:p>
            <a:pPr/>
            <a:fld id="{86CB4B4D-7CA3-9044-876B-883B54F8677D}" type="slidenum"/>
          </a:p>
        </p:txBody>
      </p:sp>
      <p:sp>
        <p:nvSpPr>
          <p:cNvPr id="45" name="标题文本"/>
          <p:cNvSpPr txBox="1"/>
          <p:nvPr>
            <p:ph type="title"/>
          </p:nvPr>
        </p:nvSpPr>
        <p:spPr>
          <a:xfrm>
            <a:off x="421060" y="177065"/>
            <a:ext cx="12801601" cy="1397001"/>
          </a:xfrm>
          <a:prstGeom prst="rect">
            <a:avLst/>
          </a:prstGeom>
        </p:spPr>
        <p:txBody>
          <a:bodyPr lIns="121919" tIns="121919" rIns="121919" bIns="121919" anchor="t">
            <a:noAutofit/>
          </a:bodyPr>
          <a:lstStyle>
            <a:lvl1pPr defTabSz="457200">
              <a:defRPr>
                <a:uFill>
                  <a:solidFill>
                    <a:srgbClr val="595959"/>
                  </a:solidFill>
                </a:uFill>
                <a:latin typeface="Roboto condensed"/>
                <a:ea typeface="Roboto condensed"/>
                <a:cs typeface="Roboto condensed"/>
                <a:sym typeface="Roboto condensed"/>
              </a:defRPr>
            </a:lvl1pPr>
          </a:lstStyle>
          <a:p>
            <a:pPr/>
            <a:r>
              <a:t>标题文本</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标题 - 居中">
    <p:spTree>
      <p:nvGrpSpPr>
        <p:cNvPr id="1" name=""/>
        <p:cNvGrpSpPr/>
        <p:nvPr/>
      </p:nvGrpSpPr>
      <p:grpSpPr>
        <a:xfrm>
          <a:off x="0" y="0"/>
          <a:ext cx="0" cy="0"/>
          <a:chOff x="0" y="0"/>
          <a:chExt cx="0" cy="0"/>
        </a:xfrm>
      </p:grpSpPr>
      <p:pic>
        <p:nvPicPr>
          <p:cNvPr id="52" name="整图.png" descr="整图.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53" name="标题文本"/>
          <p:cNvSpPr txBox="1"/>
          <p:nvPr>
            <p:ph type="title"/>
          </p:nvPr>
        </p:nvSpPr>
        <p:spPr>
          <a:xfrm>
            <a:off x="6959600" y="6223000"/>
            <a:ext cx="10464800" cy="1270000"/>
          </a:xfrm>
          <a:prstGeom prst="rect">
            <a:avLst/>
          </a:prstGeom>
        </p:spPr>
        <p:txBody>
          <a:bodyPr lIns="71437" tIns="71437" rIns="71437" bIns="71437"/>
          <a:lstStyle>
            <a:lvl1pPr algn="ctr" defTabSz="821531">
              <a:defRPr sz="7000"/>
            </a:lvl1pPr>
          </a:lstStyle>
          <a:p>
            <a:pPr/>
            <a:r>
              <a:t>标题文本</a:t>
            </a:r>
          </a:p>
        </p:txBody>
      </p:sp>
      <p:sp>
        <p:nvSpPr>
          <p:cNvPr id="54" name="幻灯片编号"/>
          <p:cNvSpPr txBox="1"/>
          <p:nvPr>
            <p:ph type="sldNum" sz="quarter" idx="2"/>
          </p:nvPr>
        </p:nvSpPr>
        <p:spPr>
          <a:xfrm>
            <a:off x="6248793" y="9258300"/>
            <a:ext cx="494514" cy="511175"/>
          </a:xfrm>
          <a:prstGeom prst="rect">
            <a:avLst/>
          </a:prstGeom>
        </p:spPr>
        <p:txBody>
          <a:bodyPr lIns="71437" tIns="71437" rIns="71437" bIns="71437"/>
          <a:lstStyle>
            <a:lvl1pPr defTabSz="821531">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Artboard Copy.png" descr="Artboard Copy.png"/>
          <p:cNvPicPr>
            <a:picLocks noChangeAspect="1"/>
          </p:cNvPicPr>
          <p:nvPr/>
        </p:nvPicPr>
        <p:blipFill>
          <a:blip r:embed="rId2">
            <a:extLst/>
          </a:blip>
          <a:srcRect l="0" t="3804" r="0" b="0"/>
          <a:stretch>
            <a:fillRect/>
          </a:stretch>
        </p:blipFill>
        <p:spPr>
          <a:xfrm>
            <a:off x="0" y="0"/>
            <a:ext cx="24384001" cy="1343847"/>
          </a:xfrm>
          <a:prstGeom prst="rect">
            <a:avLst/>
          </a:prstGeom>
          <a:ln w="12700">
            <a:miter lim="400000"/>
          </a:ln>
        </p:spPr>
      </p:pic>
      <p:sp>
        <p:nvSpPr>
          <p:cNvPr id="3" name="标题文本"/>
          <p:cNvSpPr txBox="1"/>
          <p:nvPr>
            <p:ph type="title"/>
          </p:nvPr>
        </p:nvSpPr>
        <p:spPr>
          <a:xfrm>
            <a:off x="407081" y="-508000"/>
            <a:ext cx="22274703"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正文级别 1…"/>
          <p:cNvSpPr txBox="1"/>
          <p:nvPr>
            <p:ph type="body" idx="1"/>
          </p:nvPr>
        </p:nvSpPr>
        <p:spPr>
          <a:xfrm>
            <a:off x="1367557" y="3244850"/>
            <a:ext cx="21005801"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mn-lt"/>
          <a:ea typeface="+mn-ea"/>
          <a:cs typeface="+mn-cs"/>
          <a:sym typeface="Helvetica Light"/>
        </a:defRPr>
      </a:lvl9pPr>
    </p:titleStyle>
    <p:bodyStyle>
      <a:lvl1pPr marL="0" marR="0" indent="0" algn="l" defTabSz="82550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mn-lt"/>
          <a:ea typeface="+mn-ea"/>
          <a:cs typeface="+mn-cs"/>
          <a:sym typeface="Helvetica Light"/>
        </a:defRPr>
      </a:lvl1pPr>
      <a:lvl2pPr marL="0" marR="0" indent="228600" algn="l" defTabSz="82550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mn-lt"/>
          <a:ea typeface="+mn-ea"/>
          <a:cs typeface="+mn-cs"/>
          <a:sym typeface="Helvetica Light"/>
        </a:defRPr>
      </a:lvl2pPr>
      <a:lvl3pPr marL="0" marR="0" indent="457200" algn="l" defTabSz="82550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mn-lt"/>
          <a:ea typeface="+mn-ea"/>
          <a:cs typeface="+mn-cs"/>
          <a:sym typeface="Helvetica Light"/>
        </a:defRPr>
      </a:lvl3pPr>
      <a:lvl4pPr marL="0" marR="0" indent="685800" algn="l" defTabSz="82550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mn-lt"/>
          <a:ea typeface="+mn-ea"/>
          <a:cs typeface="+mn-cs"/>
          <a:sym typeface="Helvetica Light"/>
        </a:defRPr>
      </a:lvl4pPr>
      <a:lvl5pPr marL="0" marR="0" indent="914400" algn="l" defTabSz="82550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mn-lt"/>
          <a:ea typeface="+mn-ea"/>
          <a:cs typeface="+mn-cs"/>
          <a:sym typeface="Helvetica Light"/>
        </a:defRPr>
      </a:lvl5pPr>
      <a:lvl6pPr marL="0" marR="0" indent="1143000" algn="l" defTabSz="82550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mn-lt"/>
          <a:ea typeface="+mn-ea"/>
          <a:cs typeface="+mn-cs"/>
          <a:sym typeface="Helvetica Light"/>
        </a:defRPr>
      </a:lvl6pPr>
      <a:lvl7pPr marL="0" marR="0" indent="1371600" algn="l" defTabSz="82550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mn-lt"/>
          <a:ea typeface="+mn-ea"/>
          <a:cs typeface="+mn-cs"/>
          <a:sym typeface="Helvetica Light"/>
        </a:defRPr>
      </a:lvl7pPr>
      <a:lvl8pPr marL="0" marR="0" indent="1600200" algn="l" defTabSz="82550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mn-lt"/>
          <a:ea typeface="+mn-ea"/>
          <a:cs typeface="+mn-cs"/>
          <a:sym typeface="Helvetica Light"/>
        </a:defRPr>
      </a:lvl8pPr>
      <a:lvl9pPr marL="0" marR="0" indent="1828800" algn="l" defTabSz="82550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矩形"/>
          <p:cNvSpPr/>
          <p:nvPr/>
        </p:nvSpPr>
        <p:spPr>
          <a:xfrm>
            <a:off x="19036166" y="-65387"/>
            <a:ext cx="3813029" cy="4252811"/>
          </a:xfrm>
          <a:prstGeom prst="rect">
            <a:avLst/>
          </a:prstGeom>
          <a:solidFill>
            <a:srgbClr val="57B2F8"/>
          </a:solidFill>
          <a:ln w="12700">
            <a:miter lim="400000"/>
          </a:ln>
        </p:spPr>
        <p:txBody>
          <a:bodyPr lIns="50800" tIns="50800" rIns="50800" bIns="50800" anchor="ctr"/>
          <a:lstStyle/>
          <a:p>
            <a:pPr>
              <a:defRPr sz="3200">
                <a:solidFill>
                  <a:srgbClr val="FFFFFF"/>
                </a:solidFill>
              </a:defRPr>
            </a:pPr>
          </a:p>
        </p:txBody>
      </p:sp>
      <p:sp>
        <p:nvSpPr>
          <p:cNvPr id="64" name="NQSky BeMail 3.2 产品介绍"/>
          <p:cNvSpPr txBox="1"/>
          <p:nvPr>
            <p:ph type="ctrTitle"/>
          </p:nvPr>
        </p:nvSpPr>
        <p:spPr>
          <a:prstGeom prst="rect">
            <a:avLst/>
          </a:prstGeom>
        </p:spPr>
        <p:txBody>
          <a:bodyPr/>
          <a:lstStyle>
            <a:lvl1pPr>
              <a:defRPr>
                <a:latin typeface="Helvetica Neue"/>
                <a:ea typeface="Helvetica Neue"/>
                <a:cs typeface="Helvetica Neue"/>
                <a:sym typeface="Helvetica Neue"/>
              </a:defRPr>
            </a:lvl1pPr>
          </a:lstStyle>
          <a:p>
            <a:pPr/>
            <a:r>
              <a:t>NQSky BeMail 3.2 产品介绍</a:t>
            </a:r>
          </a:p>
        </p:txBody>
      </p:sp>
      <p:sp>
        <p:nvSpPr>
          <p:cNvPr id="65" name="启迪国信科技有限公司"/>
          <p:cNvSpPr txBox="1"/>
          <p:nvPr>
            <p:ph type="subTitle" sz="quarter" idx="1"/>
          </p:nvPr>
        </p:nvSpPr>
        <p:spPr>
          <a:prstGeom prst="rect">
            <a:avLst/>
          </a:prstGeom>
        </p:spPr>
        <p:txBody>
          <a:bodyPr/>
          <a:lstStyle>
            <a:lvl1pPr>
              <a:defRPr i="1">
                <a:latin typeface="Helvetica"/>
                <a:ea typeface="Helvetica"/>
                <a:cs typeface="Helvetica"/>
                <a:sym typeface="Helvetica"/>
              </a:defRPr>
            </a:lvl1pPr>
          </a:lstStyle>
          <a:p>
            <a:pPr>
              <a:defRPr i="0">
                <a:latin typeface="+mn-lt"/>
                <a:ea typeface="+mn-ea"/>
                <a:cs typeface="+mn-cs"/>
                <a:sym typeface="Helvetica Light"/>
              </a:defRPr>
            </a:pPr>
            <a:r>
              <a:rPr i="1">
                <a:latin typeface="Helvetica"/>
                <a:ea typeface="Helvetica"/>
                <a:cs typeface="Helvetica"/>
                <a:sym typeface="Helvetica"/>
              </a:rPr>
              <a:t>启迪国信科技有限公司</a:t>
            </a:r>
          </a:p>
        </p:txBody>
      </p:sp>
      <p:pic>
        <p:nvPicPr>
          <p:cNvPr id="66" name="pasted-image.pdf" descr="pasted-image.pdf"/>
          <p:cNvPicPr>
            <a:picLocks noChangeAspect="1"/>
          </p:cNvPicPr>
          <p:nvPr/>
        </p:nvPicPr>
        <p:blipFill>
          <a:blip r:embed="rId2">
            <a:extLst/>
          </a:blip>
          <a:stretch>
            <a:fillRect/>
          </a:stretch>
        </p:blipFill>
        <p:spPr>
          <a:xfrm>
            <a:off x="19310590" y="1587948"/>
            <a:ext cx="3264181" cy="94614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01/  关于BeMail…"/>
          <p:cNvSpPr txBox="1"/>
          <p:nvPr>
            <p:ph type="body" idx="1"/>
          </p:nvPr>
        </p:nvSpPr>
        <p:spPr>
          <a:xfrm>
            <a:off x="765135" y="1428109"/>
            <a:ext cx="18347183" cy="10859782"/>
          </a:xfrm>
          <a:prstGeom prst="rect">
            <a:avLst/>
          </a:prstGeom>
        </p:spPr>
        <p:txBody>
          <a:bodyPr/>
          <a:lstStyle/>
          <a:p>
            <a:pPr defTabSz="586104">
              <a:spcBef>
                <a:spcPts val="4100"/>
              </a:spcBef>
              <a:defRPr sz="3691">
                <a:solidFill>
                  <a:srgbClr val="FFFFFF">
                    <a:alpha val="60000"/>
                  </a:srgbClr>
                </a:solidFill>
                <a:latin typeface="Helvetica"/>
                <a:ea typeface="Helvetica"/>
                <a:cs typeface="Helvetica"/>
                <a:sym typeface="Helvetica"/>
              </a:defRPr>
            </a:pPr>
            <a:r>
              <a:t> 01/  关于BeMail</a:t>
            </a:r>
          </a:p>
          <a:p>
            <a:pPr defTabSz="586104">
              <a:spcBef>
                <a:spcPts val="4100"/>
              </a:spcBef>
              <a:defRPr sz="2840">
                <a:solidFill>
                  <a:srgbClr val="FFFFFF">
                    <a:alpha val="60000"/>
                  </a:srgbClr>
                </a:solidFill>
                <a:latin typeface="Helvetica"/>
                <a:ea typeface="Helvetica"/>
                <a:cs typeface="Helvetica"/>
                <a:sym typeface="Helvetica"/>
              </a:defRPr>
            </a:pPr>
            <a:r>
              <a:t>             企业移动电邮</a:t>
            </a:r>
          </a:p>
          <a:p>
            <a:pPr defTabSz="586104">
              <a:spcBef>
                <a:spcPts val="4100"/>
              </a:spcBef>
              <a:defRPr sz="2840">
                <a:solidFill>
                  <a:srgbClr val="FFFFFF">
                    <a:alpha val="60000"/>
                  </a:srgbClr>
                </a:solidFill>
                <a:latin typeface="Helvetica"/>
                <a:ea typeface="Helvetica"/>
                <a:cs typeface="Helvetica"/>
                <a:sym typeface="Helvetica"/>
              </a:defRPr>
            </a:pPr>
            <a:r>
              <a:t>             迫切需求</a:t>
            </a:r>
          </a:p>
          <a:p>
            <a:pPr defTabSz="586104">
              <a:spcBef>
                <a:spcPts val="4100"/>
              </a:spcBef>
              <a:defRPr sz="2840">
                <a:solidFill>
                  <a:srgbClr val="FFFFFF">
                    <a:alpha val="60000"/>
                  </a:srgbClr>
                </a:solidFill>
                <a:latin typeface="Helvetica"/>
                <a:ea typeface="Helvetica"/>
                <a:cs typeface="Helvetica"/>
                <a:sym typeface="Helvetica"/>
              </a:defRPr>
            </a:pPr>
            <a:r>
              <a:t>             BeMail定位</a:t>
            </a:r>
          </a:p>
          <a:p>
            <a:pPr defTabSz="586104">
              <a:spcBef>
                <a:spcPts val="4100"/>
              </a:spcBef>
              <a:defRPr sz="3691">
                <a:solidFill>
                  <a:srgbClr val="FFFFFF">
                    <a:alpha val="60000"/>
                  </a:srgbClr>
                </a:solidFill>
                <a:latin typeface="Helvetica"/>
                <a:ea typeface="Helvetica"/>
                <a:cs typeface="Helvetica"/>
                <a:sym typeface="Helvetica"/>
              </a:defRPr>
            </a:pPr>
            <a:r>
              <a:t> 02/   BeMail形态及架构</a:t>
            </a:r>
          </a:p>
          <a:p>
            <a:pPr defTabSz="586104">
              <a:spcBef>
                <a:spcPts val="4100"/>
              </a:spcBef>
              <a:defRPr sz="2840">
                <a:solidFill>
                  <a:srgbClr val="FFFFFF">
                    <a:alpha val="60000"/>
                  </a:srgbClr>
                </a:solidFill>
                <a:latin typeface="Helvetica"/>
                <a:ea typeface="Helvetica"/>
                <a:cs typeface="Helvetica"/>
                <a:sym typeface="Helvetica"/>
              </a:defRPr>
            </a:pPr>
            <a:r>
              <a:t>             产品形态</a:t>
            </a:r>
          </a:p>
          <a:p>
            <a:pPr defTabSz="586104">
              <a:spcBef>
                <a:spcPts val="4100"/>
              </a:spcBef>
              <a:defRPr sz="2840">
                <a:solidFill>
                  <a:srgbClr val="FFFFFF">
                    <a:alpha val="60000"/>
                  </a:srgbClr>
                </a:solidFill>
                <a:latin typeface="Helvetica"/>
                <a:ea typeface="Helvetica"/>
                <a:cs typeface="Helvetica"/>
                <a:sym typeface="Helvetica"/>
              </a:defRPr>
            </a:pPr>
            <a:r>
              <a:t>             BeMail架构</a:t>
            </a:r>
          </a:p>
          <a:p>
            <a:pPr defTabSz="586104">
              <a:spcBef>
                <a:spcPts val="4100"/>
              </a:spcBef>
              <a:defRPr sz="5112">
                <a:latin typeface="Helvetica"/>
                <a:ea typeface="Helvetica"/>
                <a:cs typeface="Helvetica"/>
                <a:sym typeface="Helvetica"/>
              </a:defRPr>
            </a:pPr>
            <a:r>
              <a:t>03/ BeMail价值及优势</a:t>
            </a:r>
          </a:p>
          <a:p>
            <a:pPr defTabSz="586104">
              <a:spcBef>
                <a:spcPts val="4100"/>
              </a:spcBef>
              <a:defRPr sz="3691">
                <a:solidFill>
                  <a:srgbClr val="FFFFFF">
                    <a:alpha val="60000"/>
                  </a:srgbClr>
                </a:solidFill>
                <a:latin typeface="Helvetica"/>
                <a:ea typeface="Helvetica"/>
                <a:cs typeface="Helvetica"/>
                <a:sym typeface="Helvetica"/>
              </a:defRPr>
            </a:pPr>
            <a:r>
              <a:t> 04/   BeMail产品展示</a:t>
            </a:r>
          </a:p>
        </p:txBody>
      </p:sp>
      <p:sp>
        <p:nvSpPr>
          <p:cNvPr id="109" name="NQSky BeMail 3.2"/>
          <p:cNvSpPr txBox="1"/>
          <p:nvPr>
            <p:ph type="title"/>
          </p:nvPr>
        </p:nvSpPr>
        <p:spPr>
          <a:prstGeom prst="rect">
            <a:avLst/>
          </a:prstGeom>
        </p:spPr>
        <p:txBody>
          <a:bodyPr/>
          <a:lstStyle>
            <a:lvl1pPr>
              <a:defRPr b="1">
                <a:latin typeface="Helvetica"/>
                <a:ea typeface="Helvetica"/>
                <a:cs typeface="Helvetica"/>
                <a:sym typeface="Helvetica"/>
              </a:defRPr>
            </a:lvl1pPr>
          </a:lstStyle>
          <a:p>
            <a:pPr/>
            <a:r>
              <a:t>NQSky BeMail 3.2</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 name="BeMail 价值及优势"/>
          <p:cNvSpPr txBox="1"/>
          <p:nvPr>
            <p:ph type="title"/>
          </p:nvPr>
        </p:nvSpPr>
        <p:spPr>
          <a:prstGeom prst="rect">
            <a:avLst/>
          </a:prstGeom>
        </p:spPr>
        <p:txBody>
          <a:bodyPr/>
          <a:lstStyle/>
          <a:p>
            <a:pPr/>
            <a:r>
              <a:t>BeMail 价值及优势</a:t>
            </a:r>
          </a:p>
        </p:txBody>
      </p:sp>
      <p:sp>
        <p:nvSpPr>
          <p:cNvPr id="113" name="圆角矩形"/>
          <p:cNvSpPr/>
          <p:nvPr/>
        </p:nvSpPr>
        <p:spPr>
          <a:xfrm>
            <a:off x="12639830" y="2639846"/>
            <a:ext cx="3689606" cy="3689605"/>
          </a:xfrm>
          <a:prstGeom prst="roundRect">
            <a:avLst>
              <a:gd name="adj" fmla="val 3093"/>
            </a:avLst>
          </a:prstGeom>
          <a:solidFill>
            <a:srgbClr val="33495F"/>
          </a:solidFill>
          <a:ln w="12700">
            <a:miter lim="400000"/>
          </a:ln>
        </p:spPr>
        <p:txBody>
          <a:bodyPr lIns="121919" tIns="121919" rIns="121919" bIns="121919" anchor="ctr"/>
          <a:lstStyle/>
          <a:p>
            <a:pPr defTabSz="1219200">
              <a:defRPr sz="4800">
                <a:uFill>
                  <a:solidFill>
                    <a:srgbClr val="000000"/>
                  </a:solidFill>
                </a:uFill>
                <a:latin typeface="Calibri"/>
                <a:ea typeface="Calibri"/>
                <a:cs typeface="Calibri"/>
                <a:sym typeface="Calibri"/>
              </a:defRPr>
            </a:pPr>
          </a:p>
        </p:txBody>
      </p:sp>
      <p:sp>
        <p:nvSpPr>
          <p:cNvPr id="114" name="兼容"/>
          <p:cNvSpPr txBox="1"/>
          <p:nvPr/>
        </p:nvSpPr>
        <p:spPr>
          <a:xfrm>
            <a:off x="12674958" y="5263709"/>
            <a:ext cx="3654478" cy="803867"/>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defTabSz="1219200">
              <a:lnSpc>
                <a:spcPct val="140000"/>
              </a:lnSpc>
              <a:spcBef>
                <a:spcPts val="700"/>
              </a:spcBef>
              <a:defRPr sz="3200">
                <a:solidFill>
                  <a:srgbClr val="FFFFFF"/>
                </a:solidFill>
                <a:uFill>
                  <a:solidFill>
                    <a:srgbClr val="FFFFFF"/>
                  </a:solidFill>
                </a:uFill>
                <a:latin typeface="Roboto condensed"/>
                <a:ea typeface="Roboto condensed"/>
                <a:cs typeface="Roboto condensed"/>
                <a:sym typeface="Roboto condensed"/>
              </a:defRPr>
            </a:lvl1pPr>
          </a:lstStyle>
          <a:p>
            <a:pPr/>
            <a:r>
              <a:t>兼容</a:t>
            </a:r>
          </a:p>
        </p:txBody>
      </p:sp>
      <p:sp>
        <p:nvSpPr>
          <p:cNvPr id="115" name="形状"/>
          <p:cNvSpPr/>
          <p:nvPr/>
        </p:nvSpPr>
        <p:spPr>
          <a:xfrm>
            <a:off x="13885791" y="3755696"/>
            <a:ext cx="988118" cy="9813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lnTo>
                  <a:pt x="0" y="2982"/>
                </a:lnTo>
                <a:lnTo>
                  <a:pt x="0" y="18606"/>
                </a:lnTo>
                <a:lnTo>
                  <a:pt x="10801" y="21600"/>
                </a:lnTo>
                <a:lnTo>
                  <a:pt x="21600" y="18606"/>
                </a:lnTo>
                <a:lnTo>
                  <a:pt x="21600" y="2985"/>
                </a:lnTo>
                <a:lnTo>
                  <a:pt x="10801" y="0"/>
                </a:lnTo>
                <a:close/>
                <a:moveTo>
                  <a:pt x="9895" y="19481"/>
                </a:moveTo>
                <a:lnTo>
                  <a:pt x="1800" y="17236"/>
                </a:lnTo>
                <a:lnTo>
                  <a:pt x="1800" y="5616"/>
                </a:lnTo>
                <a:lnTo>
                  <a:pt x="9895" y="7868"/>
                </a:lnTo>
                <a:lnTo>
                  <a:pt x="9895" y="19481"/>
                </a:lnTo>
                <a:close/>
                <a:moveTo>
                  <a:pt x="10795" y="6251"/>
                </a:moveTo>
                <a:lnTo>
                  <a:pt x="2891" y="4051"/>
                </a:lnTo>
                <a:lnTo>
                  <a:pt x="10801" y="1868"/>
                </a:lnTo>
                <a:lnTo>
                  <a:pt x="18709" y="4053"/>
                </a:lnTo>
                <a:lnTo>
                  <a:pt x="10795" y="6251"/>
                </a:lnTo>
                <a:close/>
                <a:moveTo>
                  <a:pt x="19800" y="17237"/>
                </a:moveTo>
                <a:lnTo>
                  <a:pt x="11695" y="19484"/>
                </a:lnTo>
                <a:lnTo>
                  <a:pt x="11695" y="7869"/>
                </a:lnTo>
                <a:lnTo>
                  <a:pt x="19800" y="5618"/>
                </a:lnTo>
                <a:lnTo>
                  <a:pt x="19800" y="17237"/>
                </a:lnTo>
                <a:close/>
              </a:path>
            </a:pathLst>
          </a:custGeom>
          <a:solidFill>
            <a:srgbClr val="FFFFFF"/>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116" name="Exchange Server…"/>
          <p:cNvSpPr txBox="1"/>
          <p:nvPr/>
        </p:nvSpPr>
        <p:spPr>
          <a:xfrm>
            <a:off x="12610292" y="6894521"/>
            <a:ext cx="3937137" cy="4041453"/>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lstStyle/>
          <a:p>
            <a:pPr marL="293076" indent="-293076" algn="l" defTabSz="587022">
              <a:lnSpc>
                <a:spcPct val="120000"/>
              </a:lnSpc>
              <a:buSzPct val="75000"/>
              <a:buChar char="•"/>
              <a:defRPr sz="3600"/>
            </a:pPr>
            <a:r>
              <a:t>Exchange Server</a:t>
            </a:r>
          </a:p>
          <a:p>
            <a:pPr marL="293076" indent="-293076" algn="l" defTabSz="587022">
              <a:lnSpc>
                <a:spcPct val="120000"/>
              </a:lnSpc>
              <a:buSzPct val="75000"/>
              <a:buChar char="•"/>
              <a:defRPr sz="3600"/>
            </a:pPr>
            <a:r>
              <a:t>Office365</a:t>
            </a:r>
          </a:p>
          <a:p>
            <a:pPr marL="293076" indent="-293076" algn="l" defTabSz="587022">
              <a:lnSpc>
                <a:spcPct val="120000"/>
              </a:lnSpc>
              <a:buSzPct val="75000"/>
              <a:buChar char="•"/>
              <a:defRPr sz="3600"/>
            </a:pPr>
            <a:r>
              <a:t>IMAP</a:t>
            </a:r>
          </a:p>
          <a:p>
            <a:pPr marL="293076" indent="-293076" algn="l" defTabSz="587022">
              <a:lnSpc>
                <a:spcPct val="120000"/>
              </a:lnSpc>
              <a:buSzPct val="75000"/>
              <a:buChar char="•"/>
              <a:defRPr sz="3600"/>
            </a:pPr>
            <a:r>
              <a:t>iOS／Android</a:t>
            </a:r>
          </a:p>
          <a:p>
            <a:pPr marL="293076" indent="-293076" algn="l" defTabSz="587022">
              <a:lnSpc>
                <a:spcPct val="120000"/>
              </a:lnSpc>
              <a:buSzPct val="75000"/>
              <a:buChar char="•"/>
              <a:defRPr sz="3600"/>
            </a:pPr>
            <a:r>
              <a:t>AD／LDAP</a:t>
            </a:r>
          </a:p>
        </p:txBody>
      </p:sp>
      <p:grpSp>
        <p:nvGrpSpPr>
          <p:cNvPr id="122" name="成组"/>
          <p:cNvGrpSpPr/>
          <p:nvPr/>
        </p:nvGrpSpPr>
        <p:grpSpPr>
          <a:xfrm>
            <a:off x="7801075" y="2579414"/>
            <a:ext cx="3742267" cy="3742268"/>
            <a:chOff x="0" y="0"/>
            <a:chExt cx="3742266" cy="3742266"/>
          </a:xfrm>
        </p:grpSpPr>
        <p:sp>
          <p:nvSpPr>
            <p:cNvPr id="117" name="圆角矩形"/>
            <p:cNvSpPr/>
            <p:nvPr/>
          </p:nvSpPr>
          <p:spPr>
            <a:xfrm>
              <a:off x="0" y="0"/>
              <a:ext cx="3742267" cy="3742267"/>
            </a:xfrm>
            <a:prstGeom prst="roundRect">
              <a:avLst>
                <a:gd name="adj" fmla="val 3093"/>
              </a:avLst>
            </a:prstGeom>
            <a:solidFill>
              <a:srgbClr val="2399DE"/>
            </a:solidFill>
            <a:ln w="12700" cap="flat">
              <a:noFill/>
              <a:miter lim="400000"/>
            </a:ln>
            <a:effectLst/>
          </p:spPr>
          <p:txBody>
            <a:bodyPr wrap="square" lIns="121919" tIns="121919" rIns="121919" bIns="121919" numCol="1" anchor="ctr">
              <a:noAutofit/>
            </a:bodyPr>
            <a:lstStyle/>
            <a:p>
              <a:pPr defTabSz="1219200">
                <a:defRPr sz="4800">
                  <a:uFill>
                    <a:solidFill>
                      <a:srgbClr val="000000"/>
                    </a:solidFill>
                  </a:uFill>
                  <a:latin typeface="Calibri"/>
                  <a:ea typeface="Calibri"/>
                  <a:cs typeface="Calibri"/>
                  <a:sym typeface="Calibri"/>
                </a:defRPr>
              </a:pPr>
            </a:p>
          </p:txBody>
        </p:sp>
        <p:grpSp>
          <p:nvGrpSpPr>
            <p:cNvPr id="120" name="成组"/>
            <p:cNvGrpSpPr/>
            <p:nvPr/>
          </p:nvGrpSpPr>
          <p:grpSpPr>
            <a:xfrm>
              <a:off x="1455541" y="1127685"/>
              <a:ext cx="838590" cy="995404"/>
              <a:chOff x="0" y="0"/>
              <a:chExt cx="838589" cy="995402"/>
            </a:xfrm>
          </p:grpSpPr>
          <p:sp>
            <p:nvSpPr>
              <p:cNvPr id="118" name="形状"/>
              <p:cNvSpPr/>
              <p:nvPr/>
            </p:nvSpPr>
            <p:spPr>
              <a:xfrm>
                <a:off x="0" y="-1"/>
                <a:ext cx="838590" cy="995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0" y="3528"/>
                    </a:moveTo>
                    <a:lnTo>
                      <a:pt x="12410" y="1767"/>
                    </a:lnTo>
                    <a:lnTo>
                      <a:pt x="13534" y="1767"/>
                    </a:lnTo>
                    <a:cubicBezTo>
                      <a:pt x="14114" y="1767"/>
                      <a:pt x="14584" y="1371"/>
                      <a:pt x="14584" y="883"/>
                    </a:cubicBezTo>
                    <a:cubicBezTo>
                      <a:pt x="14584" y="395"/>
                      <a:pt x="14114" y="0"/>
                      <a:pt x="13534" y="0"/>
                    </a:cubicBezTo>
                    <a:lnTo>
                      <a:pt x="8085" y="0"/>
                    </a:lnTo>
                    <a:cubicBezTo>
                      <a:pt x="7505" y="0"/>
                      <a:pt x="7035" y="395"/>
                      <a:pt x="7035" y="883"/>
                    </a:cubicBezTo>
                    <a:cubicBezTo>
                      <a:pt x="7035" y="1371"/>
                      <a:pt x="7504" y="1767"/>
                      <a:pt x="8085" y="1767"/>
                    </a:cubicBezTo>
                    <a:lnTo>
                      <a:pt x="9185" y="1767"/>
                    </a:lnTo>
                    <a:lnTo>
                      <a:pt x="9185" y="3528"/>
                    </a:lnTo>
                    <a:cubicBezTo>
                      <a:pt x="3986" y="4184"/>
                      <a:pt x="0" y="7957"/>
                      <a:pt x="0" y="12513"/>
                    </a:cubicBezTo>
                    <a:cubicBezTo>
                      <a:pt x="0" y="17532"/>
                      <a:pt x="4835" y="21600"/>
                      <a:pt x="10800" y="21600"/>
                    </a:cubicBezTo>
                    <a:cubicBezTo>
                      <a:pt x="16765" y="21600"/>
                      <a:pt x="21600" y="17532"/>
                      <a:pt x="21600" y="12513"/>
                    </a:cubicBezTo>
                    <a:cubicBezTo>
                      <a:pt x="21600" y="7955"/>
                      <a:pt x="17611" y="4182"/>
                      <a:pt x="12410" y="3528"/>
                    </a:cubicBezTo>
                    <a:close/>
                    <a:moveTo>
                      <a:pt x="10800" y="19328"/>
                    </a:moveTo>
                    <a:cubicBezTo>
                      <a:pt x="6334" y="19328"/>
                      <a:pt x="2700" y="16271"/>
                      <a:pt x="2700" y="12513"/>
                    </a:cubicBezTo>
                    <a:cubicBezTo>
                      <a:pt x="2700" y="8755"/>
                      <a:pt x="6334" y="5698"/>
                      <a:pt x="10800" y="5698"/>
                    </a:cubicBezTo>
                    <a:cubicBezTo>
                      <a:pt x="15266" y="5698"/>
                      <a:pt x="18900" y="8755"/>
                      <a:pt x="18900" y="12513"/>
                    </a:cubicBezTo>
                    <a:cubicBezTo>
                      <a:pt x="18900" y="16271"/>
                      <a:pt x="15266" y="19328"/>
                      <a:pt x="10800" y="19328"/>
                    </a:cubicBezTo>
                    <a:close/>
                  </a:path>
                </a:pathLst>
              </a:custGeom>
              <a:solidFill>
                <a:srgbClr val="FFFFF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19" name="形状"/>
              <p:cNvSpPr/>
              <p:nvPr/>
            </p:nvSpPr>
            <p:spPr>
              <a:xfrm>
                <a:off x="375021" y="346830"/>
                <a:ext cx="253493" cy="391919"/>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755" y="17708"/>
                    </a:moveTo>
                    <a:lnTo>
                      <a:pt x="6801" y="11554"/>
                    </a:lnTo>
                    <a:lnTo>
                      <a:pt x="6801" y="961"/>
                    </a:lnTo>
                    <a:cubicBezTo>
                      <a:pt x="6801" y="708"/>
                      <a:pt x="6643" y="460"/>
                      <a:pt x="6370" y="281"/>
                    </a:cubicBezTo>
                    <a:cubicBezTo>
                      <a:pt x="6097" y="103"/>
                      <a:pt x="5717" y="0"/>
                      <a:pt x="5330" y="0"/>
                    </a:cubicBezTo>
                    <a:lnTo>
                      <a:pt x="1470" y="0"/>
                    </a:lnTo>
                    <a:cubicBezTo>
                      <a:pt x="1081" y="0"/>
                      <a:pt x="705" y="102"/>
                      <a:pt x="431" y="281"/>
                    </a:cubicBezTo>
                    <a:cubicBezTo>
                      <a:pt x="158" y="460"/>
                      <a:pt x="0" y="708"/>
                      <a:pt x="0" y="961"/>
                    </a:cubicBezTo>
                    <a:lnTo>
                      <a:pt x="0" y="13470"/>
                    </a:lnTo>
                    <a:cubicBezTo>
                      <a:pt x="0" y="13723"/>
                      <a:pt x="158" y="13970"/>
                      <a:pt x="431" y="14149"/>
                    </a:cubicBezTo>
                    <a:cubicBezTo>
                      <a:pt x="542" y="14221"/>
                      <a:pt x="670" y="14282"/>
                      <a:pt x="809" y="14327"/>
                    </a:cubicBezTo>
                    <a:lnTo>
                      <a:pt x="17068" y="21438"/>
                    </a:lnTo>
                    <a:cubicBezTo>
                      <a:pt x="17313" y="21544"/>
                      <a:pt x="17597" y="21600"/>
                      <a:pt x="17883" y="21600"/>
                    </a:cubicBezTo>
                    <a:cubicBezTo>
                      <a:pt x="17987" y="21600"/>
                      <a:pt x="18092" y="21592"/>
                      <a:pt x="18196" y="21579"/>
                    </a:cubicBezTo>
                    <a:cubicBezTo>
                      <a:pt x="18584" y="21525"/>
                      <a:pt x="18921" y="21370"/>
                      <a:pt x="19134" y="21149"/>
                    </a:cubicBezTo>
                    <a:lnTo>
                      <a:pt x="21180" y="19012"/>
                    </a:lnTo>
                    <a:cubicBezTo>
                      <a:pt x="21600" y="18574"/>
                      <a:pt x="21411" y="17997"/>
                      <a:pt x="20755" y="17708"/>
                    </a:cubicBezTo>
                    <a:close/>
                  </a:path>
                </a:pathLst>
              </a:custGeom>
              <a:solidFill>
                <a:srgbClr val="FFFFF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grpSp>
        <p:sp>
          <p:nvSpPr>
            <p:cNvPr id="121" name="高效"/>
            <p:cNvSpPr txBox="1"/>
            <p:nvPr/>
          </p:nvSpPr>
          <p:spPr>
            <a:xfrm>
              <a:off x="11109" y="2661314"/>
              <a:ext cx="3706638" cy="815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1219200">
                <a:lnSpc>
                  <a:spcPct val="140000"/>
                </a:lnSpc>
                <a:spcBef>
                  <a:spcPts val="700"/>
                </a:spcBef>
                <a:defRPr sz="3200">
                  <a:solidFill>
                    <a:srgbClr val="FFFFFF"/>
                  </a:solidFill>
                  <a:uFill>
                    <a:solidFill>
                      <a:srgbClr val="595959"/>
                    </a:solidFill>
                  </a:uFill>
                  <a:latin typeface="Roboto condensed"/>
                  <a:ea typeface="Roboto condensed"/>
                  <a:cs typeface="Roboto condensed"/>
                  <a:sym typeface="Roboto condensed"/>
                </a:defRPr>
              </a:lvl1pPr>
            </a:lstStyle>
            <a:p>
              <a:pPr/>
              <a:r>
                <a:t>高效</a:t>
              </a:r>
            </a:p>
          </p:txBody>
        </p:sp>
      </p:grpSp>
      <p:sp>
        <p:nvSpPr>
          <p:cNvPr id="123" name="邮件同步…"/>
          <p:cNvSpPr txBox="1"/>
          <p:nvPr/>
        </p:nvSpPr>
        <p:spPr>
          <a:xfrm>
            <a:off x="7830623" y="6894521"/>
            <a:ext cx="2887041" cy="515450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spAutoFit/>
          </a:bodyPr>
          <a:lstStyle/>
          <a:p>
            <a:pPr marL="407051" indent="-407051" algn="l" defTabSz="587022">
              <a:lnSpc>
                <a:spcPct val="120000"/>
              </a:lnSpc>
              <a:buSzPct val="75000"/>
              <a:buChar char="•"/>
              <a:defRPr sz="3600"/>
            </a:pPr>
            <a:r>
              <a:t>邮件同步</a:t>
            </a:r>
          </a:p>
          <a:p>
            <a:pPr marL="407051" indent="-407051" algn="l" defTabSz="587022">
              <a:lnSpc>
                <a:spcPct val="120000"/>
              </a:lnSpc>
              <a:buSzPct val="75000"/>
              <a:buChar char="•"/>
              <a:defRPr sz="3600"/>
            </a:pPr>
            <a:r>
              <a:t>文件夹同步</a:t>
            </a:r>
          </a:p>
          <a:p>
            <a:pPr marL="407051" indent="-407051" algn="l" defTabSz="587022">
              <a:lnSpc>
                <a:spcPct val="120000"/>
              </a:lnSpc>
              <a:buSzPct val="75000"/>
              <a:buChar char="•"/>
              <a:defRPr sz="3600"/>
            </a:pPr>
            <a:r>
              <a:t>文件</a:t>
            </a:r>
          </a:p>
          <a:p>
            <a:pPr marL="407051" indent="-407051" algn="l" defTabSz="587022">
              <a:lnSpc>
                <a:spcPct val="120000"/>
              </a:lnSpc>
              <a:buSzPct val="75000"/>
              <a:buChar char="•"/>
              <a:defRPr sz="3600"/>
            </a:pPr>
            <a:r>
              <a:t>联系人</a:t>
            </a:r>
          </a:p>
          <a:p>
            <a:pPr marL="407051" indent="-407051" algn="l" defTabSz="587022">
              <a:lnSpc>
                <a:spcPct val="120000"/>
              </a:lnSpc>
              <a:buSzPct val="75000"/>
              <a:buChar char="•"/>
              <a:defRPr sz="3600"/>
            </a:pPr>
            <a:r>
              <a:t>GAL (EAS)</a:t>
            </a:r>
          </a:p>
          <a:p>
            <a:pPr marL="407051" indent="-407051" algn="l" defTabSz="587022">
              <a:lnSpc>
                <a:spcPct val="120000"/>
              </a:lnSpc>
              <a:buSzPct val="75000"/>
              <a:buChar char="•"/>
              <a:defRPr sz="3600"/>
            </a:pPr>
            <a:r>
              <a:t>搜索</a:t>
            </a:r>
          </a:p>
          <a:p>
            <a:pPr marL="407051" indent="-407051" algn="l" defTabSz="587022">
              <a:lnSpc>
                <a:spcPct val="120000"/>
              </a:lnSpc>
              <a:buSzPct val="75000"/>
              <a:buChar char="•"/>
              <a:defRPr sz="3600"/>
            </a:pPr>
            <a:r>
              <a:t>批量操作</a:t>
            </a:r>
          </a:p>
        </p:txBody>
      </p:sp>
      <p:sp>
        <p:nvSpPr>
          <p:cNvPr id="124" name="圆角矩形"/>
          <p:cNvSpPr/>
          <p:nvPr/>
        </p:nvSpPr>
        <p:spPr>
          <a:xfrm>
            <a:off x="2991857" y="2579414"/>
            <a:ext cx="3742268" cy="3742268"/>
          </a:xfrm>
          <a:prstGeom prst="roundRect">
            <a:avLst>
              <a:gd name="adj" fmla="val 3093"/>
            </a:avLst>
          </a:prstGeom>
          <a:solidFill>
            <a:srgbClr val="F4C300"/>
          </a:solidFill>
          <a:ln w="12700">
            <a:miter lim="400000"/>
          </a:ln>
        </p:spPr>
        <p:txBody>
          <a:bodyPr lIns="121919" tIns="121919" rIns="121919" bIns="121919" anchor="ctr"/>
          <a:lstStyle/>
          <a:p>
            <a:pPr defTabSz="1219200">
              <a:defRPr sz="4800">
                <a:uFill>
                  <a:solidFill>
                    <a:srgbClr val="000000"/>
                  </a:solidFill>
                </a:uFill>
                <a:latin typeface="Calibri"/>
                <a:ea typeface="Calibri"/>
                <a:cs typeface="Calibri"/>
                <a:sym typeface="Calibri"/>
              </a:defRPr>
            </a:pPr>
          </a:p>
        </p:txBody>
      </p:sp>
      <p:sp>
        <p:nvSpPr>
          <p:cNvPr id="125" name="安全"/>
          <p:cNvSpPr txBox="1"/>
          <p:nvPr/>
        </p:nvSpPr>
        <p:spPr>
          <a:xfrm>
            <a:off x="2991857" y="5240729"/>
            <a:ext cx="3706639" cy="8153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219200">
              <a:lnSpc>
                <a:spcPct val="140000"/>
              </a:lnSpc>
              <a:spcBef>
                <a:spcPts val="700"/>
              </a:spcBef>
              <a:defRPr sz="3200">
                <a:solidFill>
                  <a:srgbClr val="FFFFFF"/>
                </a:solidFill>
                <a:uFill>
                  <a:solidFill>
                    <a:srgbClr val="FFFFFF"/>
                  </a:solidFill>
                </a:uFill>
                <a:latin typeface="Roboto condensed"/>
                <a:ea typeface="Roboto condensed"/>
                <a:cs typeface="Roboto condensed"/>
                <a:sym typeface="Roboto condensed"/>
              </a:defRPr>
            </a:lvl1pPr>
          </a:lstStyle>
          <a:p>
            <a:pPr/>
            <a:r>
              <a:t>安全</a:t>
            </a:r>
          </a:p>
        </p:txBody>
      </p:sp>
      <p:sp>
        <p:nvSpPr>
          <p:cNvPr id="126" name="形状"/>
          <p:cNvSpPr/>
          <p:nvPr/>
        </p:nvSpPr>
        <p:spPr>
          <a:xfrm>
            <a:off x="4404376" y="3734153"/>
            <a:ext cx="917229" cy="1024482"/>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8751" y="9429"/>
                </a:moveTo>
                <a:lnTo>
                  <a:pt x="18751" y="5885"/>
                </a:lnTo>
                <a:cubicBezTo>
                  <a:pt x="18751" y="2636"/>
                  <a:pt x="15239" y="1"/>
                  <a:pt x="10908" y="1"/>
                </a:cubicBezTo>
                <a:cubicBezTo>
                  <a:pt x="10854" y="1"/>
                  <a:pt x="10815" y="-1"/>
                  <a:pt x="10762" y="0"/>
                </a:cubicBezTo>
                <a:cubicBezTo>
                  <a:pt x="10718" y="0"/>
                  <a:pt x="10662" y="2"/>
                  <a:pt x="10618" y="2"/>
                </a:cubicBezTo>
                <a:cubicBezTo>
                  <a:pt x="6286" y="2"/>
                  <a:pt x="2776" y="2636"/>
                  <a:pt x="2776" y="5886"/>
                </a:cubicBezTo>
                <a:lnTo>
                  <a:pt x="2776" y="9429"/>
                </a:lnTo>
                <a:lnTo>
                  <a:pt x="0" y="9429"/>
                </a:lnTo>
                <a:lnTo>
                  <a:pt x="0" y="21599"/>
                </a:lnTo>
                <a:lnTo>
                  <a:pt x="21600" y="21599"/>
                </a:lnTo>
                <a:lnTo>
                  <a:pt x="21600" y="9429"/>
                </a:lnTo>
                <a:lnTo>
                  <a:pt x="18751" y="9429"/>
                </a:lnTo>
                <a:close/>
                <a:moveTo>
                  <a:pt x="6699" y="5886"/>
                </a:moveTo>
                <a:cubicBezTo>
                  <a:pt x="6699" y="4265"/>
                  <a:pt x="8457" y="2946"/>
                  <a:pt x="10618" y="2946"/>
                </a:cubicBezTo>
                <a:cubicBezTo>
                  <a:pt x="10679" y="2946"/>
                  <a:pt x="10809" y="2944"/>
                  <a:pt x="10809" y="2944"/>
                </a:cubicBezTo>
                <a:cubicBezTo>
                  <a:pt x="10809" y="2944"/>
                  <a:pt x="10875" y="2946"/>
                  <a:pt x="10908" y="2946"/>
                </a:cubicBezTo>
                <a:cubicBezTo>
                  <a:pt x="13068" y="2946"/>
                  <a:pt x="14826" y="4264"/>
                  <a:pt x="14826" y="5885"/>
                </a:cubicBezTo>
                <a:lnTo>
                  <a:pt x="14826" y="9429"/>
                </a:lnTo>
                <a:lnTo>
                  <a:pt x="6699" y="9429"/>
                </a:lnTo>
                <a:lnTo>
                  <a:pt x="6699" y="5886"/>
                </a:lnTo>
                <a:close/>
              </a:path>
            </a:pathLst>
          </a:custGeom>
          <a:solidFill>
            <a:srgbClr val="FFFFFF"/>
          </a:solidFill>
          <a:ln w="12700">
            <a:miter lim="400000"/>
          </a:ln>
        </p:spPr>
        <p:txBody>
          <a:bodyPr lIns="45719" rIns="45719"/>
          <a:lstStyle/>
          <a:p>
            <a:pPr algn="l" defTabSz="457200">
              <a:defRPr sz="1800">
                <a:uFill>
                  <a:solidFill>
                    <a:srgbClr val="000000"/>
                  </a:solidFill>
                </a:uFill>
                <a:latin typeface="Calibri"/>
                <a:ea typeface="Calibri"/>
                <a:cs typeface="Calibri"/>
                <a:sym typeface="Calibri"/>
              </a:defRPr>
            </a:pPr>
          </a:p>
        </p:txBody>
      </p:sp>
      <p:sp>
        <p:nvSpPr>
          <p:cNvPr id="127" name="存储加密…"/>
          <p:cNvSpPr txBox="1"/>
          <p:nvPr/>
        </p:nvSpPr>
        <p:spPr>
          <a:xfrm>
            <a:off x="3050954" y="6894521"/>
            <a:ext cx="2887040" cy="37371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p>
            <a:pPr marL="407051" indent="-407051" algn="l" defTabSz="587022">
              <a:lnSpc>
                <a:spcPct val="120000"/>
              </a:lnSpc>
              <a:buSzPct val="75000"/>
              <a:buChar char="•"/>
              <a:defRPr sz="3600"/>
            </a:pPr>
            <a:r>
              <a:t>存储加密</a:t>
            </a:r>
          </a:p>
          <a:p>
            <a:pPr marL="407051" indent="-407051" algn="l" defTabSz="587022">
              <a:lnSpc>
                <a:spcPct val="120000"/>
              </a:lnSpc>
              <a:buSzPct val="75000"/>
              <a:buChar char="•"/>
              <a:defRPr sz="3600"/>
            </a:pPr>
            <a:r>
              <a:t>配置</a:t>
            </a:r>
          </a:p>
          <a:p>
            <a:pPr marL="407051" indent="-407051" algn="l" defTabSz="587022">
              <a:lnSpc>
                <a:spcPct val="120000"/>
              </a:lnSpc>
              <a:buSzPct val="75000"/>
              <a:buChar char="•"/>
              <a:defRPr sz="3600"/>
            </a:pPr>
            <a:r>
              <a:t>安全传输</a:t>
            </a:r>
          </a:p>
          <a:p>
            <a:pPr marL="407051" indent="-407051" algn="l" defTabSz="587022">
              <a:lnSpc>
                <a:spcPct val="120000"/>
              </a:lnSpc>
              <a:buSzPct val="75000"/>
              <a:buChar char="•"/>
              <a:defRPr sz="3600"/>
            </a:pPr>
            <a:r>
              <a:t>数据擦除</a:t>
            </a:r>
          </a:p>
          <a:p>
            <a:pPr marL="407051" indent="-407051" algn="l" defTabSz="587022">
              <a:lnSpc>
                <a:spcPct val="120000"/>
              </a:lnSpc>
              <a:buSzPct val="75000"/>
              <a:buChar char="•"/>
              <a:defRPr sz="3600"/>
            </a:pPr>
            <a:r>
              <a:t>应用端加密</a:t>
            </a:r>
          </a:p>
        </p:txBody>
      </p:sp>
      <p:sp>
        <p:nvSpPr>
          <p:cNvPr id="128" name="圆角矩形"/>
          <p:cNvSpPr/>
          <p:nvPr/>
        </p:nvSpPr>
        <p:spPr>
          <a:xfrm>
            <a:off x="17438696" y="2579414"/>
            <a:ext cx="3742268" cy="3742268"/>
          </a:xfrm>
          <a:prstGeom prst="roundRect">
            <a:avLst>
              <a:gd name="adj" fmla="val 3093"/>
            </a:avLst>
          </a:prstGeom>
          <a:solidFill>
            <a:srgbClr val="E94F35"/>
          </a:solidFill>
          <a:ln w="12700">
            <a:miter lim="400000"/>
          </a:ln>
        </p:spPr>
        <p:txBody>
          <a:bodyPr lIns="121919" tIns="121919" rIns="121919" bIns="121919" anchor="ctr"/>
          <a:lstStyle/>
          <a:p>
            <a:pPr defTabSz="1219200">
              <a:defRPr sz="4800">
                <a:uFill>
                  <a:solidFill>
                    <a:srgbClr val="000000"/>
                  </a:solidFill>
                </a:uFill>
                <a:latin typeface="Calibri"/>
                <a:ea typeface="Calibri"/>
                <a:cs typeface="Calibri"/>
                <a:sym typeface="Calibri"/>
              </a:defRPr>
            </a:pPr>
          </a:p>
        </p:txBody>
      </p:sp>
      <p:sp>
        <p:nvSpPr>
          <p:cNvPr id="129" name="形状"/>
          <p:cNvSpPr/>
          <p:nvPr/>
        </p:nvSpPr>
        <p:spPr>
          <a:xfrm>
            <a:off x="18820595" y="3820279"/>
            <a:ext cx="995404" cy="852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40" y="17069"/>
                </a:moveTo>
                <a:cubicBezTo>
                  <a:pt x="19540" y="16473"/>
                  <a:pt x="19540" y="15944"/>
                  <a:pt x="19540" y="14772"/>
                </a:cubicBezTo>
                <a:cubicBezTo>
                  <a:pt x="19526" y="13214"/>
                  <a:pt x="18865" y="11949"/>
                  <a:pt x="18090" y="10825"/>
                </a:cubicBezTo>
                <a:cubicBezTo>
                  <a:pt x="16910" y="9139"/>
                  <a:pt x="15307" y="7618"/>
                  <a:pt x="14047" y="6153"/>
                </a:cubicBezTo>
                <a:cubicBezTo>
                  <a:pt x="13419" y="5427"/>
                  <a:pt x="12881" y="4722"/>
                  <a:pt x="12534" y="4095"/>
                </a:cubicBezTo>
                <a:cubicBezTo>
                  <a:pt x="12185" y="3471"/>
                  <a:pt x="12043" y="2962"/>
                  <a:pt x="12043" y="2580"/>
                </a:cubicBezTo>
                <a:cubicBezTo>
                  <a:pt x="12043" y="2577"/>
                  <a:pt x="12043" y="2573"/>
                  <a:pt x="12043" y="2570"/>
                </a:cubicBezTo>
                <a:cubicBezTo>
                  <a:pt x="12043" y="1413"/>
                  <a:pt x="12043" y="589"/>
                  <a:pt x="12043" y="0"/>
                </a:cubicBezTo>
                <a:lnTo>
                  <a:pt x="9556" y="0"/>
                </a:lnTo>
                <a:cubicBezTo>
                  <a:pt x="9556" y="0"/>
                  <a:pt x="9556" y="1"/>
                  <a:pt x="9556" y="1"/>
                </a:cubicBezTo>
                <a:cubicBezTo>
                  <a:pt x="9556" y="591"/>
                  <a:pt x="9556" y="1415"/>
                  <a:pt x="9556" y="2571"/>
                </a:cubicBezTo>
                <a:cubicBezTo>
                  <a:pt x="9556" y="2574"/>
                  <a:pt x="9556" y="2578"/>
                  <a:pt x="9556" y="2581"/>
                </a:cubicBezTo>
                <a:cubicBezTo>
                  <a:pt x="9556" y="2963"/>
                  <a:pt x="9414" y="3472"/>
                  <a:pt x="9065" y="4097"/>
                </a:cubicBezTo>
                <a:cubicBezTo>
                  <a:pt x="8718" y="4723"/>
                  <a:pt x="8180" y="5428"/>
                  <a:pt x="7552" y="6155"/>
                </a:cubicBezTo>
                <a:cubicBezTo>
                  <a:pt x="6292" y="7619"/>
                  <a:pt x="4689" y="9140"/>
                  <a:pt x="3509" y="10826"/>
                </a:cubicBezTo>
                <a:cubicBezTo>
                  <a:pt x="2734" y="11950"/>
                  <a:pt x="2073" y="13215"/>
                  <a:pt x="2059" y="14774"/>
                </a:cubicBezTo>
                <a:cubicBezTo>
                  <a:pt x="2059" y="15946"/>
                  <a:pt x="2059" y="16475"/>
                  <a:pt x="2059" y="17070"/>
                </a:cubicBezTo>
                <a:lnTo>
                  <a:pt x="0" y="17070"/>
                </a:lnTo>
                <a:lnTo>
                  <a:pt x="3280" y="21600"/>
                </a:lnTo>
                <a:lnTo>
                  <a:pt x="6551" y="17070"/>
                </a:lnTo>
                <a:lnTo>
                  <a:pt x="4547" y="17070"/>
                </a:lnTo>
                <a:cubicBezTo>
                  <a:pt x="4547" y="16475"/>
                  <a:pt x="4547" y="15946"/>
                  <a:pt x="4547" y="14774"/>
                </a:cubicBezTo>
                <a:cubicBezTo>
                  <a:pt x="4547" y="14769"/>
                  <a:pt x="4547" y="14765"/>
                  <a:pt x="4547" y="14761"/>
                </a:cubicBezTo>
                <a:cubicBezTo>
                  <a:pt x="4547" y="14404"/>
                  <a:pt x="4685" y="13910"/>
                  <a:pt x="5033" y="13296"/>
                </a:cubicBezTo>
                <a:cubicBezTo>
                  <a:pt x="5381" y="12679"/>
                  <a:pt x="5919" y="11980"/>
                  <a:pt x="6550" y="11258"/>
                </a:cubicBezTo>
                <a:cubicBezTo>
                  <a:pt x="7464" y="10197"/>
                  <a:pt x="8559" y="9102"/>
                  <a:pt x="9544" y="7929"/>
                </a:cubicBezTo>
                <a:lnTo>
                  <a:pt x="9544" y="17069"/>
                </a:lnTo>
                <a:lnTo>
                  <a:pt x="7520" y="17069"/>
                </a:lnTo>
                <a:lnTo>
                  <a:pt x="10803" y="21600"/>
                </a:lnTo>
                <a:lnTo>
                  <a:pt x="14080" y="17069"/>
                </a:lnTo>
                <a:lnTo>
                  <a:pt x="12032" y="17069"/>
                </a:lnTo>
                <a:lnTo>
                  <a:pt x="12032" y="7900"/>
                </a:lnTo>
                <a:cubicBezTo>
                  <a:pt x="13023" y="9084"/>
                  <a:pt x="14128" y="10188"/>
                  <a:pt x="15050" y="11256"/>
                </a:cubicBezTo>
                <a:cubicBezTo>
                  <a:pt x="15681" y="11979"/>
                  <a:pt x="16219" y="12678"/>
                  <a:pt x="16567" y="13295"/>
                </a:cubicBezTo>
                <a:cubicBezTo>
                  <a:pt x="16915" y="13908"/>
                  <a:pt x="17053" y="14403"/>
                  <a:pt x="17053" y="14760"/>
                </a:cubicBezTo>
                <a:cubicBezTo>
                  <a:pt x="17053" y="14764"/>
                  <a:pt x="17053" y="14768"/>
                  <a:pt x="17053" y="14773"/>
                </a:cubicBezTo>
                <a:cubicBezTo>
                  <a:pt x="17053" y="15945"/>
                  <a:pt x="17053" y="16473"/>
                  <a:pt x="17053" y="17069"/>
                </a:cubicBezTo>
                <a:lnTo>
                  <a:pt x="15049" y="17069"/>
                </a:lnTo>
                <a:lnTo>
                  <a:pt x="18320" y="21598"/>
                </a:lnTo>
                <a:lnTo>
                  <a:pt x="21600" y="17069"/>
                </a:lnTo>
                <a:lnTo>
                  <a:pt x="19540" y="17069"/>
                </a:lnTo>
                <a:close/>
              </a:path>
            </a:pathLst>
          </a:custGeom>
          <a:solidFill>
            <a:srgbClr val="FFFFFF"/>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130" name="管控"/>
          <p:cNvSpPr txBox="1"/>
          <p:nvPr/>
        </p:nvSpPr>
        <p:spPr>
          <a:xfrm>
            <a:off x="17474327" y="5240729"/>
            <a:ext cx="3706638" cy="8153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219200">
              <a:lnSpc>
                <a:spcPct val="140000"/>
              </a:lnSpc>
              <a:spcBef>
                <a:spcPts val="700"/>
              </a:spcBef>
              <a:defRPr sz="3200">
                <a:solidFill>
                  <a:srgbClr val="FFFFFF"/>
                </a:solidFill>
                <a:uFill>
                  <a:solidFill>
                    <a:srgbClr val="595959"/>
                  </a:solidFill>
                </a:uFill>
                <a:latin typeface="Roboto condensed"/>
                <a:ea typeface="Roboto condensed"/>
                <a:cs typeface="Roboto condensed"/>
                <a:sym typeface="Roboto condensed"/>
              </a:defRPr>
            </a:lvl1pPr>
          </a:lstStyle>
          <a:p>
            <a:pPr/>
            <a:r>
              <a:t>管控</a:t>
            </a:r>
          </a:p>
        </p:txBody>
      </p:sp>
      <p:sp>
        <p:nvSpPr>
          <p:cNvPr id="131" name="附件大小…"/>
          <p:cNvSpPr txBox="1"/>
          <p:nvPr/>
        </p:nvSpPr>
        <p:spPr>
          <a:xfrm>
            <a:off x="17669336" y="6894521"/>
            <a:ext cx="3687467" cy="29751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spAutoFit/>
          </a:bodyPr>
          <a:lstStyle/>
          <a:p>
            <a:pPr marL="293076" indent="-293076" algn="l" defTabSz="587022">
              <a:lnSpc>
                <a:spcPct val="120000"/>
              </a:lnSpc>
              <a:buSzPct val="75000"/>
              <a:buChar char="•"/>
              <a:defRPr sz="3600"/>
            </a:pPr>
            <a:r>
              <a:t>附件大小</a:t>
            </a:r>
          </a:p>
          <a:p>
            <a:pPr marL="293076" indent="-293076" algn="l" defTabSz="587022">
              <a:lnSpc>
                <a:spcPct val="120000"/>
              </a:lnSpc>
              <a:buSzPct val="75000"/>
              <a:buChar char="•"/>
              <a:defRPr sz="3600"/>
            </a:pPr>
            <a:r>
              <a:t>附件格式</a:t>
            </a:r>
          </a:p>
          <a:p>
            <a:pPr marL="293076" indent="-293076" algn="l" defTabSz="587022">
              <a:lnSpc>
                <a:spcPct val="120000"/>
              </a:lnSpc>
              <a:buSzPct val="75000"/>
              <a:buChar char="•"/>
              <a:defRPr sz="3600"/>
            </a:pPr>
            <a:r>
              <a:t>附件下载、上传</a:t>
            </a:r>
          </a:p>
          <a:p>
            <a:pPr marL="293076" indent="-293076" algn="l" defTabSz="587022">
              <a:lnSpc>
                <a:spcPct val="120000"/>
              </a:lnSpc>
              <a:buSzPct val="75000"/>
              <a:buChar char="•"/>
              <a:defRPr sz="3600"/>
            </a:pPr>
            <a:r>
              <a:t>第三方应用打开</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4" name="安全"/>
          <p:cNvSpPr txBox="1"/>
          <p:nvPr>
            <p:ph type="title"/>
          </p:nvPr>
        </p:nvSpPr>
        <p:spPr>
          <a:prstGeom prst="rect">
            <a:avLst/>
          </a:prstGeom>
        </p:spPr>
        <p:txBody>
          <a:bodyPr/>
          <a:lstStyle/>
          <a:p>
            <a:pPr/>
            <a:r>
              <a:t>安全</a:t>
            </a:r>
          </a:p>
        </p:txBody>
      </p:sp>
      <p:grpSp>
        <p:nvGrpSpPr>
          <p:cNvPr id="204" name="成组"/>
          <p:cNvGrpSpPr/>
          <p:nvPr/>
        </p:nvGrpSpPr>
        <p:grpSpPr>
          <a:xfrm>
            <a:off x="3131956" y="1728984"/>
            <a:ext cx="18120087" cy="11223232"/>
            <a:chOff x="0" y="0"/>
            <a:chExt cx="18120086" cy="11223230"/>
          </a:xfrm>
        </p:grpSpPr>
        <p:grpSp>
          <p:nvGrpSpPr>
            <p:cNvPr id="141" name="成组"/>
            <p:cNvGrpSpPr/>
            <p:nvPr/>
          </p:nvGrpSpPr>
          <p:grpSpPr>
            <a:xfrm>
              <a:off x="10088292" y="8741539"/>
              <a:ext cx="5479095" cy="1877726"/>
              <a:chOff x="0" y="0"/>
              <a:chExt cx="5479093" cy="1877725"/>
            </a:xfrm>
          </p:grpSpPr>
          <p:grpSp>
            <p:nvGrpSpPr>
              <p:cNvPr id="139" name="成组"/>
              <p:cNvGrpSpPr/>
              <p:nvPr/>
            </p:nvGrpSpPr>
            <p:grpSpPr>
              <a:xfrm>
                <a:off x="-1" y="0"/>
                <a:ext cx="5479095" cy="1877726"/>
                <a:chOff x="0" y="0"/>
                <a:chExt cx="5479093" cy="1877725"/>
              </a:xfrm>
            </p:grpSpPr>
            <p:sp>
              <p:nvSpPr>
                <p:cNvPr id="135" name="形状"/>
                <p:cNvSpPr/>
                <p:nvPr/>
              </p:nvSpPr>
              <p:spPr>
                <a:xfrm>
                  <a:off x="-1" y="16933"/>
                  <a:ext cx="5479095" cy="1646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4" y="21600"/>
                      </a:moveTo>
                      <a:lnTo>
                        <a:pt x="21600" y="21600"/>
                      </a:lnTo>
                      <a:lnTo>
                        <a:pt x="16436" y="0"/>
                      </a:lnTo>
                      <a:lnTo>
                        <a:pt x="0" y="0"/>
                      </a:lnTo>
                      <a:lnTo>
                        <a:pt x="5164" y="21600"/>
                      </a:lnTo>
                      <a:close/>
                    </a:path>
                  </a:pathLst>
                </a:custGeom>
                <a:solidFill>
                  <a:srgbClr val="D9D9D9"/>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808080"/>
                      </a:solidFill>
                      <a:uFill>
                        <a:solidFill>
                          <a:srgbClr val="808080"/>
                        </a:solidFill>
                      </a:uFill>
                      <a:latin typeface="Bebas Neue"/>
                      <a:ea typeface="Bebas Neue"/>
                      <a:cs typeface="Bebas Neue"/>
                      <a:sym typeface="Bebas Neue"/>
                    </a:defRPr>
                  </a:pPr>
                </a:p>
              </p:txBody>
            </p:sp>
            <p:sp>
              <p:nvSpPr>
                <p:cNvPr id="136" name="形状"/>
                <p:cNvSpPr/>
                <p:nvPr/>
              </p:nvSpPr>
              <p:spPr>
                <a:xfrm>
                  <a:off x="-1" y="0"/>
                  <a:ext cx="1309897" cy="187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692"/>
                      </a:lnTo>
                      <a:lnTo>
                        <a:pt x="21600" y="21600"/>
                      </a:lnTo>
                      <a:lnTo>
                        <a:pt x="21600" y="18938"/>
                      </a:lnTo>
                      <a:lnTo>
                        <a:pt x="0" y="0"/>
                      </a:lnTo>
                      <a:close/>
                    </a:path>
                  </a:pathLst>
                </a:custGeom>
                <a:solidFill>
                  <a:srgbClr val="BFBFB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37" name="矩形"/>
                <p:cNvSpPr/>
                <p:nvPr/>
              </p:nvSpPr>
              <p:spPr>
                <a:xfrm>
                  <a:off x="1309895" y="1646333"/>
                  <a:ext cx="4169198" cy="231393"/>
                </a:xfrm>
                <a:prstGeom prst="rect">
                  <a:avLst/>
                </a:prstGeom>
                <a:solidFill>
                  <a:srgbClr val="A6A6A6"/>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38" name="形状"/>
                <p:cNvSpPr/>
                <p:nvPr/>
              </p:nvSpPr>
              <p:spPr>
                <a:xfrm>
                  <a:off x="660400" y="13021"/>
                  <a:ext cx="4309085" cy="1030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7" y="21600"/>
                      </a:moveTo>
                      <a:lnTo>
                        <a:pt x="21600" y="21246"/>
                      </a:lnTo>
                      <a:lnTo>
                        <a:pt x="17600" y="0"/>
                      </a:lnTo>
                      <a:lnTo>
                        <a:pt x="0" y="0"/>
                      </a:lnTo>
                      <a:lnTo>
                        <a:pt x="4087" y="21600"/>
                      </a:lnTo>
                      <a:close/>
                    </a:path>
                  </a:pathLst>
                </a:custGeom>
                <a:solidFill>
                  <a:srgbClr val="BFBFBF"/>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808080"/>
                      </a:solidFill>
                      <a:uFill>
                        <a:solidFill>
                          <a:srgbClr val="808080"/>
                        </a:solidFill>
                      </a:uFill>
                      <a:latin typeface="Bebas Neue"/>
                      <a:ea typeface="Bebas Neue"/>
                      <a:cs typeface="Bebas Neue"/>
                      <a:sym typeface="Bebas Neue"/>
                    </a:defRPr>
                  </a:pPr>
                </a:p>
              </p:txBody>
            </p:sp>
          </p:grpSp>
          <p:sp>
            <p:nvSpPr>
              <p:cNvPr id="140" name="传输"/>
              <p:cNvSpPr txBox="1"/>
              <p:nvPr/>
            </p:nvSpPr>
            <p:spPr>
              <a:xfrm>
                <a:off x="1207181" y="903786"/>
                <a:ext cx="4004313"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219200">
                  <a:lnSpc>
                    <a:spcPct val="140000"/>
                  </a:lnSpc>
                  <a:spcBef>
                    <a:spcPts val="200"/>
                  </a:spcBef>
                  <a:defRPr sz="2000">
                    <a:solidFill>
                      <a:srgbClr val="808080"/>
                    </a:solidFill>
                    <a:uFill>
                      <a:solidFill>
                        <a:srgbClr val="808080"/>
                      </a:solidFill>
                    </a:uFill>
                    <a:latin typeface="Roboto condensed"/>
                    <a:ea typeface="Roboto condensed"/>
                    <a:cs typeface="Roboto condensed"/>
                    <a:sym typeface="Roboto condensed"/>
                  </a:defRPr>
                </a:pPr>
                <a:r>
                  <a:rPr sz="2600">
                    <a:latin typeface="Roboto Condensed Regular"/>
                    <a:ea typeface="Roboto Condensed Regular"/>
                    <a:cs typeface="Roboto Condensed Regular"/>
                    <a:sym typeface="Roboto Condensed Regular"/>
                  </a:rPr>
                  <a:t> </a:t>
                </a:r>
                <a:r>
                  <a:rPr sz="3400"/>
                  <a:t>传输</a:t>
                </a:r>
              </a:p>
            </p:txBody>
          </p:sp>
        </p:grpSp>
        <p:grpSp>
          <p:nvGrpSpPr>
            <p:cNvPr id="148" name="成组"/>
            <p:cNvGrpSpPr/>
            <p:nvPr/>
          </p:nvGrpSpPr>
          <p:grpSpPr>
            <a:xfrm>
              <a:off x="10723292" y="6672583"/>
              <a:ext cx="5479095" cy="1877726"/>
              <a:chOff x="0" y="0"/>
              <a:chExt cx="5479093" cy="1877725"/>
            </a:xfrm>
          </p:grpSpPr>
          <p:grpSp>
            <p:nvGrpSpPr>
              <p:cNvPr id="146" name="成组"/>
              <p:cNvGrpSpPr/>
              <p:nvPr/>
            </p:nvGrpSpPr>
            <p:grpSpPr>
              <a:xfrm>
                <a:off x="-1" y="0"/>
                <a:ext cx="5479095" cy="1877726"/>
                <a:chOff x="0" y="0"/>
                <a:chExt cx="5479093" cy="1877725"/>
              </a:xfrm>
            </p:grpSpPr>
            <p:sp>
              <p:nvSpPr>
                <p:cNvPr id="142" name="形状"/>
                <p:cNvSpPr/>
                <p:nvPr/>
              </p:nvSpPr>
              <p:spPr>
                <a:xfrm>
                  <a:off x="-1" y="16933"/>
                  <a:ext cx="5479095" cy="1646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4" y="21600"/>
                      </a:moveTo>
                      <a:lnTo>
                        <a:pt x="21600" y="21600"/>
                      </a:lnTo>
                      <a:lnTo>
                        <a:pt x="16436" y="0"/>
                      </a:lnTo>
                      <a:lnTo>
                        <a:pt x="0" y="0"/>
                      </a:lnTo>
                      <a:lnTo>
                        <a:pt x="5164" y="21600"/>
                      </a:lnTo>
                      <a:close/>
                    </a:path>
                  </a:pathLst>
                </a:custGeom>
                <a:solidFill>
                  <a:srgbClr val="D9D9D9"/>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808080"/>
                      </a:solidFill>
                      <a:uFill>
                        <a:solidFill>
                          <a:srgbClr val="808080"/>
                        </a:solidFill>
                      </a:uFill>
                      <a:latin typeface="Bebas Neue"/>
                      <a:ea typeface="Bebas Neue"/>
                      <a:cs typeface="Bebas Neue"/>
                      <a:sym typeface="Bebas Neue"/>
                    </a:defRPr>
                  </a:pPr>
                </a:p>
              </p:txBody>
            </p:sp>
            <p:sp>
              <p:nvSpPr>
                <p:cNvPr id="143" name="形状"/>
                <p:cNvSpPr/>
                <p:nvPr/>
              </p:nvSpPr>
              <p:spPr>
                <a:xfrm>
                  <a:off x="-1" y="0"/>
                  <a:ext cx="1309897" cy="187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692"/>
                      </a:lnTo>
                      <a:lnTo>
                        <a:pt x="21600" y="21600"/>
                      </a:lnTo>
                      <a:lnTo>
                        <a:pt x="21600" y="18938"/>
                      </a:lnTo>
                      <a:lnTo>
                        <a:pt x="0" y="0"/>
                      </a:lnTo>
                      <a:close/>
                    </a:path>
                  </a:pathLst>
                </a:custGeom>
                <a:solidFill>
                  <a:srgbClr val="BFBFB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44" name="矩形"/>
                <p:cNvSpPr/>
                <p:nvPr/>
              </p:nvSpPr>
              <p:spPr>
                <a:xfrm>
                  <a:off x="1309895" y="1646333"/>
                  <a:ext cx="4169198" cy="231393"/>
                </a:xfrm>
                <a:prstGeom prst="rect">
                  <a:avLst/>
                </a:prstGeom>
                <a:solidFill>
                  <a:srgbClr val="A6A6A6"/>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45" name="形状"/>
                <p:cNvSpPr/>
                <p:nvPr/>
              </p:nvSpPr>
              <p:spPr>
                <a:xfrm>
                  <a:off x="660400" y="13021"/>
                  <a:ext cx="4309085" cy="1030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7" y="21600"/>
                      </a:moveTo>
                      <a:lnTo>
                        <a:pt x="21600" y="21246"/>
                      </a:lnTo>
                      <a:lnTo>
                        <a:pt x="17600" y="0"/>
                      </a:lnTo>
                      <a:lnTo>
                        <a:pt x="0" y="0"/>
                      </a:lnTo>
                      <a:lnTo>
                        <a:pt x="4087" y="21600"/>
                      </a:lnTo>
                      <a:close/>
                    </a:path>
                  </a:pathLst>
                </a:custGeom>
                <a:solidFill>
                  <a:srgbClr val="BFBFBF"/>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808080"/>
                      </a:solidFill>
                      <a:uFill>
                        <a:solidFill>
                          <a:srgbClr val="808080"/>
                        </a:solidFill>
                      </a:uFill>
                      <a:latin typeface="Bebas Neue"/>
                      <a:ea typeface="Bebas Neue"/>
                      <a:cs typeface="Bebas Neue"/>
                      <a:sym typeface="Bebas Neue"/>
                    </a:defRPr>
                  </a:pPr>
                </a:p>
              </p:txBody>
            </p:sp>
          </p:grpSp>
          <p:sp>
            <p:nvSpPr>
              <p:cNvPr id="147" name="存储"/>
              <p:cNvSpPr txBox="1"/>
              <p:nvPr/>
            </p:nvSpPr>
            <p:spPr>
              <a:xfrm>
                <a:off x="1207181" y="903786"/>
                <a:ext cx="4004313"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219200">
                  <a:lnSpc>
                    <a:spcPct val="140000"/>
                  </a:lnSpc>
                  <a:spcBef>
                    <a:spcPts val="200"/>
                  </a:spcBef>
                  <a:defRPr sz="3400">
                    <a:solidFill>
                      <a:srgbClr val="808080"/>
                    </a:solidFill>
                    <a:uFill>
                      <a:solidFill>
                        <a:srgbClr val="808080"/>
                      </a:solidFill>
                    </a:uFill>
                    <a:latin typeface="Roboto condensed"/>
                    <a:ea typeface="Roboto condensed"/>
                    <a:cs typeface="Roboto condensed"/>
                    <a:sym typeface="Roboto condensed"/>
                  </a:defRPr>
                </a:lvl1pPr>
              </a:lstStyle>
              <a:p>
                <a:pPr/>
                <a:r>
                  <a:t>存储</a:t>
                </a:r>
              </a:p>
            </p:txBody>
          </p:sp>
        </p:grpSp>
        <p:grpSp>
          <p:nvGrpSpPr>
            <p:cNvPr id="155" name="成组"/>
            <p:cNvGrpSpPr/>
            <p:nvPr/>
          </p:nvGrpSpPr>
          <p:grpSpPr>
            <a:xfrm>
              <a:off x="11409092" y="4590929"/>
              <a:ext cx="5479095" cy="1877727"/>
              <a:chOff x="0" y="0"/>
              <a:chExt cx="5479093" cy="1877725"/>
            </a:xfrm>
          </p:grpSpPr>
          <p:grpSp>
            <p:nvGrpSpPr>
              <p:cNvPr id="153" name="成组"/>
              <p:cNvGrpSpPr/>
              <p:nvPr/>
            </p:nvGrpSpPr>
            <p:grpSpPr>
              <a:xfrm>
                <a:off x="-1" y="0"/>
                <a:ext cx="5479095" cy="1877726"/>
                <a:chOff x="0" y="0"/>
                <a:chExt cx="5479093" cy="1877725"/>
              </a:xfrm>
            </p:grpSpPr>
            <p:sp>
              <p:nvSpPr>
                <p:cNvPr id="149" name="形状"/>
                <p:cNvSpPr/>
                <p:nvPr/>
              </p:nvSpPr>
              <p:spPr>
                <a:xfrm>
                  <a:off x="-1" y="16933"/>
                  <a:ext cx="5479095" cy="1646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4" y="21600"/>
                      </a:moveTo>
                      <a:lnTo>
                        <a:pt x="21600" y="21600"/>
                      </a:lnTo>
                      <a:lnTo>
                        <a:pt x="16436" y="0"/>
                      </a:lnTo>
                      <a:lnTo>
                        <a:pt x="0" y="0"/>
                      </a:lnTo>
                      <a:lnTo>
                        <a:pt x="5164" y="21600"/>
                      </a:lnTo>
                      <a:close/>
                    </a:path>
                  </a:pathLst>
                </a:custGeom>
                <a:solidFill>
                  <a:srgbClr val="D9D9D9"/>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808080"/>
                      </a:solidFill>
                      <a:uFill>
                        <a:solidFill>
                          <a:srgbClr val="808080"/>
                        </a:solidFill>
                      </a:uFill>
                      <a:latin typeface="Bebas Neue"/>
                      <a:ea typeface="Bebas Neue"/>
                      <a:cs typeface="Bebas Neue"/>
                      <a:sym typeface="Bebas Neue"/>
                    </a:defRPr>
                  </a:pPr>
                </a:p>
              </p:txBody>
            </p:sp>
            <p:sp>
              <p:nvSpPr>
                <p:cNvPr id="150" name="形状"/>
                <p:cNvSpPr/>
                <p:nvPr/>
              </p:nvSpPr>
              <p:spPr>
                <a:xfrm>
                  <a:off x="-1" y="0"/>
                  <a:ext cx="1309897" cy="187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692"/>
                      </a:lnTo>
                      <a:lnTo>
                        <a:pt x="21600" y="21600"/>
                      </a:lnTo>
                      <a:lnTo>
                        <a:pt x="21600" y="18938"/>
                      </a:lnTo>
                      <a:lnTo>
                        <a:pt x="0" y="0"/>
                      </a:lnTo>
                      <a:close/>
                    </a:path>
                  </a:pathLst>
                </a:custGeom>
                <a:solidFill>
                  <a:srgbClr val="BFBFB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51" name="矩形"/>
                <p:cNvSpPr/>
                <p:nvPr/>
              </p:nvSpPr>
              <p:spPr>
                <a:xfrm>
                  <a:off x="1309895" y="1646333"/>
                  <a:ext cx="4169198" cy="231393"/>
                </a:xfrm>
                <a:prstGeom prst="rect">
                  <a:avLst/>
                </a:prstGeom>
                <a:solidFill>
                  <a:srgbClr val="A6A6A6"/>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52" name="形状"/>
                <p:cNvSpPr/>
                <p:nvPr/>
              </p:nvSpPr>
              <p:spPr>
                <a:xfrm>
                  <a:off x="660400" y="13021"/>
                  <a:ext cx="4309085" cy="1030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7" y="21600"/>
                      </a:moveTo>
                      <a:lnTo>
                        <a:pt x="21600" y="21246"/>
                      </a:lnTo>
                      <a:lnTo>
                        <a:pt x="17600" y="0"/>
                      </a:lnTo>
                      <a:lnTo>
                        <a:pt x="0" y="0"/>
                      </a:lnTo>
                      <a:lnTo>
                        <a:pt x="4087" y="21600"/>
                      </a:lnTo>
                      <a:close/>
                    </a:path>
                  </a:pathLst>
                </a:custGeom>
                <a:solidFill>
                  <a:srgbClr val="BFBFBF"/>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808080"/>
                      </a:solidFill>
                      <a:uFill>
                        <a:solidFill>
                          <a:srgbClr val="808080"/>
                        </a:solidFill>
                      </a:uFill>
                      <a:latin typeface="Bebas Neue"/>
                      <a:ea typeface="Bebas Neue"/>
                      <a:cs typeface="Bebas Neue"/>
                      <a:sym typeface="Bebas Neue"/>
                    </a:defRPr>
                  </a:pPr>
                </a:p>
              </p:txBody>
            </p:sp>
          </p:grpSp>
          <p:sp>
            <p:nvSpPr>
              <p:cNvPr id="154" name="设备"/>
              <p:cNvSpPr txBox="1"/>
              <p:nvPr/>
            </p:nvSpPr>
            <p:spPr>
              <a:xfrm>
                <a:off x="1207181" y="903786"/>
                <a:ext cx="4004313"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219200">
                  <a:lnSpc>
                    <a:spcPct val="140000"/>
                  </a:lnSpc>
                  <a:spcBef>
                    <a:spcPts val="200"/>
                  </a:spcBef>
                  <a:defRPr sz="3400">
                    <a:solidFill>
                      <a:srgbClr val="808080"/>
                    </a:solidFill>
                    <a:uFill>
                      <a:solidFill>
                        <a:srgbClr val="808080"/>
                      </a:solidFill>
                    </a:uFill>
                    <a:latin typeface="Roboto condensed"/>
                    <a:ea typeface="Roboto condensed"/>
                    <a:cs typeface="Roboto condensed"/>
                    <a:sym typeface="Roboto condensed"/>
                  </a:defRPr>
                </a:lvl1pPr>
              </a:lstStyle>
              <a:p>
                <a:pPr/>
                <a:r>
                  <a:t>设备</a:t>
                </a:r>
              </a:p>
            </p:txBody>
          </p:sp>
        </p:grpSp>
        <p:grpSp>
          <p:nvGrpSpPr>
            <p:cNvPr id="158" name="成组"/>
            <p:cNvGrpSpPr/>
            <p:nvPr/>
          </p:nvGrpSpPr>
          <p:grpSpPr>
            <a:xfrm>
              <a:off x="5285091" y="0"/>
              <a:ext cx="5255909" cy="2631181"/>
              <a:chOff x="0" y="0"/>
              <a:chExt cx="5255908" cy="2631180"/>
            </a:xfrm>
          </p:grpSpPr>
          <p:sp>
            <p:nvSpPr>
              <p:cNvPr id="156" name="应用"/>
              <p:cNvSpPr txBox="1"/>
              <p:nvPr/>
            </p:nvSpPr>
            <p:spPr>
              <a:xfrm>
                <a:off x="0" y="0"/>
                <a:ext cx="5255909" cy="8578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lvl1pPr algn="r" defTabSz="1219200">
                  <a:lnSpc>
                    <a:spcPct val="140000"/>
                  </a:lnSpc>
                  <a:spcBef>
                    <a:spcPts val="700"/>
                  </a:spcBef>
                  <a:defRPr sz="3600">
                    <a:solidFill>
                      <a:srgbClr val="595959"/>
                    </a:solidFill>
                    <a:uFill>
                      <a:solidFill>
                        <a:srgbClr val="2399DE"/>
                      </a:solidFill>
                    </a:uFill>
                    <a:latin typeface="Helvetica"/>
                    <a:ea typeface="Helvetica"/>
                    <a:cs typeface="Helvetica"/>
                    <a:sym typeface="Helvetica"/>
                  </a:defRPr>
                </a:lvl1pPr>
              </a:lstStyle>
              <a:p>
                <a:pPr>
                  <a:defRPr>
                    <a:uFill>
                      <a:solidFill>
                        <a:srgbClr val="595959"/>
                      </a:solidFill>
                    </a:uFill>
                  </a:defRPr>
                </a:pPr>
                <a:r>
                  <a:rPr>
                    <a:uFill>
                      <a:solidFill>
                        <a:srgbClr val="2399DE"/>
                      </a:solidFill>
                    </a:uFill>
                  </a:rPr>
                  <a:t>应用</a:t>
                </a:r>
              </a:p>
            </p:txBody>
          </p:sp>
          <p:sp>
            <p:nvSpPr>
              <p:cNvPr id="157" name="加密内存…"/>
              <p:cNvSpPr txBox="1"/>
              <p:nvPr/>
            </p:nvSpPr>
            <p:spPr>
              <a:xfrm>
                <a:off x="0" y="706824"/>
                <a:ext cx="5255909" cy="19243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加密内存</a:t>
                </a:r>
              </a:p>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用户管控</a:t>
                </a:r>
              </a:p>
            </p:txBody>
          </p:sp>
        </p:grpSp>
        <p:grpSp>
          <p:nvGrpSpPr>
            <p:cNvPr id="165" name="成组"/>
            <p:cNvGrpSpPr/>
            <p:nvPr/>
          </p:nvGrpSpPr>
          <p:grpSpPr>
            <a:xfrm>
              <a:off x="12018692" y="2547376"/>
              <a:ext cx="5479095" cy="1877727"/>
              <a:chOff x="0" y="0"/>
              <a:chExt cx="5479093" cy="1877725"/>
            </a:xfrm>
          </p:grpSpPr>
          <p:grpSp>
            <p:nvGrpSpPr>
              <p:cNvPr id="163" name="成组"/>
              <p:cNvGrpSpPr/>
              <p:nvPr/>
            </p:nvGrpSpPr>
            <p:grpSpPr>
              <a:xfrm>
                <a:off x="-1" y="0"/>
                <a:ext cx="5479095" cy="1877726"/>
                <a:chOff x="0" y="0"/>
                <a:chExt cx="5479093" cy="1877725"/>
              </a:xfrm>
            </p:grpSpPr>
            <p:sp>
              <p:nvSpPr>
                <p:cNvPr id="159" name="形状"/>
                <p:cNvSpPr/>
                <p:nvPr/>
              </p:nvSpPr>
              <p:spPr>
                <a:xfrm>
                  <a:off x="-1" y="16933"/>
                  <a:ext cx="5479095" cy="1646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4" y="21600"/>
                      </a:moveTo>
                      <a:lnTo>
                        <a:pt x="21600" y="21600"/>
                      </a:lnTo>
                      <a:lnTo>
                        <a:pt x="16436" y="0"/>
                      </a:lnTo>
                      <a:lnTo>
                        <a:pt x="0" y="0"/>
                      </a:lnTo>
                      <a:lnTo>
                        <a:pt x="5164" y="21600"/>
                      </a:lnTo>
                      <a:close/>
                    </a:path>
                  </a:pathLst>
                </a:custGeom>
                <a:solidFill>
                  <a:srgbClr val="D9D9D9"/>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808080"/>
                      </a:solidFill>
                      <a:uFill>
                        <a:solidFill>
                          <a:srgbClr val="808080"/>
                        </a:solidFill>
                      </a:uFill>
                      <a:latin typeface="Bebas Neue"/>
                      <a:ea typeface="Bebas Neue"/>
                      <a:cs typeface="Bebas Neue"/>
                      <a:sym typeface="Bebas Neue"/>
                    </a:defRPr>
                  </a:pPr>
                </a:p>
              </p:txBody>
            </p:sp>
            <p:sp>
              <p:nvSpPr>
                <p:cNvPr id="160" name="形状"/>
                <p:cNvSpPr/>
                <p:nvPr/>
              </p:nvSpPr>
              <p:spPr>
                <a:xfrm>
                  <a:off x="-1" y="0"/>
                  <a:ext cx="1309897" cy="187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692"/>
                      </a:lnTo>
                      <a:lnTo>
                        <a:pt x="21600" y="21600"/>
                      </a:lnTo>
                      <a:lnTo>
                        <a:pt x="21600" y="18938"/>
                      </a:lnTo>
                      <a:lnTo>
                        <a:pt x="0" y="0"/>
                      </a:lnTo>
                      <a:close/>
                    </a:path>
                  </a:pathLst>
                </a:custGeom>
                <a:solidFill>
                  <a:srgbClr val="BFBFB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61" name="矩形"/>
                <p:cNvSpPr/>
                <p:nvPr/>
              </p:nvSpPr>
              <p:spPr>
                <a:xfrm>
                  <a:off x="1309895" y="1646333"/>
                  <a:ext cx="4169198" cy="231393"/>
                </a:xfrm>
                <a:prstGeom prst="rect">
                  <a:avLst/>
                </a:prstGeom>
                <a:solidFill>
                  <a:srgbClr val="A6A6A6"/>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62" name="形状"/>
                <p:cNvSpPr/>
                <p:nvPr/>
              </p:nvSpPr>
              <p:spPr>
                <a:xfrm>
                  <a:off x="660400" y="13021"/>
                  <a:ext cx="4309085" cy="1030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87" y="21600"/>
                      </a:moveTo>
                      <a:lnTo>
                        <a:pt x="21600" y="21246"/>
                      </a:lnTo>
                      <a:lnTo>
                        <a:pt x="17600" y="0"/>
                      </a:lnTo>
                      <a:lnTo>
                        <a:pt x="0" y="0"/>
                      </a:lnTo>
                      <a:lnTo>
                        <a:pt x="4087" y="21600"/>
                      </a:lnTo>
                      <a:close/>
                    </a:path>
                  </a:pathLst>
                </a:custGeom>
                <a:solidFill>
                  <a:srgbClr val="BFBFBF"/>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808080"/>
                      </a:solidFill>
                      <a:uFill>
                        <a:solidFill>
                          <a:srgbClr val="808080"/>
                        </a:solidFill>
                      </a:uFill>
                      <a:latin typeface="Bebas Neue"/>
                      <a:ea typeface="Bebas Neue"/>
                      <a:cs typeface="Bebas Neue"/>
                      <a:sym typeface="Bebas Neue"/>
                    </a:defRPr>
                  </a:pPr>
                </a:p>
              </p:txBody>
            </p:sp>
          </p:grpSp>
          <p:sp>
            <p:nvSpPr>
              <p:cNvPr id="164" name="策略"/>
              <p:cNvSpPr txBox="1"/>
              <p:nvPr/>
            </p:nvSpPr>
            <p:spPr>
              <a:xfrm>
                <a:off x="1207181" y="903786"/>
                <a:ext cx="4004313"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219200">
                  <a:lnSpc>
                    <a:spcPct val="140000"/>
                  </a:lnSpc>
                  <a:spcBef>
                    <a:spcPts val="200"/>
                  </a:spcBef>
                  <a:defRPr sz="3400">
                    <a:solidFill>
                      <a:srgbClr val="808080"/>
                    </a:solidFill>
                    <a:uFill>
                      <a:solidFill>
                        <a:srgbClr val="808080"/>
                      </a:solidFill>
                    </a:uFill>
                    <a:latin typeface="Roboto condensed"/>
                    <a:ea typeface="Roboto condensed"/>
                    <a:cs typeface="Roboto condensed"/>
                    <a:sym typeface="Roboto condensed"/>
                  </a:defRPr>
                </a:lvl1pPr>
              </a:lstStyle>
              <a:p>
                <a:pPr/>
                <a:r>
                  <a:t>策略</a:t>
                </a:r>
              </a:p>
            </p:txBody>
          </p:sp>
        </p:grpSp>
        <p:grpSp>
          <p:nvGrpSpPr>
            <p:cNvPr id="171" name="成组"/>
            <p:cNvGrpSpPr/>
            <p:nvPr/>
          </p:nvGrpSpPr>
          <p:grpSpPr>
            <a:xfrm>
              <a:off x="12640992" y="511203"/>
              <a:ext cx="5479095" cy="1883046"/>
              <a:chOff x="0" y="0"/>
              <a:chExt cx="5479093" cy="1883045"/>
            </a:xfrm>
          </p:grpSpPr>
          <p:grpSp>
            <p:nvGrpSpPr>
              <p:cNvPr id="169" name="成组"/>
              <p:cNvGrpSpPr/>
              <p:nvPr/>
            </p:nvGrpSpPr>
            <p:grpSpPr>
              <a:xfrm>
                <a:off x="-1" y="-1"/>
                <a:ext cx="5479095" cy="1883047"/>
                <a:chOff x="0" y="0"/>
                <a:chExt cx="5479093" cy="1883045"/>
              </a:xfrm>
            </p:grpSpPr>
            <p:sp>
              <p:nvSpPr>
                <p:cNvPr id="166" name="形状"/>
                <p:cNvSpPr/>
                <p:nvPr/>
              </p:nvSpPr>
              <p:spPr>
                <a:xfrm>
                  <a:off x="-1" y="0"/>
                  <a:ext cx="5479095" cy="16489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4" y="21600"/>
                      </a:moveTo>
                      <a:lnTo>
                        <a:pt x="21600" y="21600"/>
                      </a:lnTo>
                      <a:lnTo>
                        <a:pt x="16436" y="0"/>
                      </a:lnTo>
                      <a:lnTo>
                        <a:pt x="0" y="0"/>
                      </a:lnTo>
                      <a:lnTo>
                        <a:pt x="5164" y="21600"/>
                      </a:lnTo>
                      <a:close/>
                    </a:path>
                  </a:pathLst>
                </a:custGeom>
                <a:solidFill>
                  <a:srgbClr val="DCDEE0"/>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FFFFFF"/>
                      </a:solidFill>
                      <a:uFill>
                        <a:solidFill>
                          <a:srgbClr val="FFFFFF"/>
                        </a:solidFill>
                      </a:uFill>
                      <a:latin typeface="Bebas Neue"/>
                      <a:ea typeface="Bebas Neue"/>
                      <a:cs typeface="Bebas Neue"/>
                      <a:sym typeface="Bebas Neue"/>
                    </a:defRPr>
                  </a:pPr>
                </a:p>
              </p:txBody>
            </p:sp>
            <p:sp>
              <p:nvSpPr>
                <p:cNvPr id="167" name="形状"/>
                <p:cNvSpPr/>
                <p:nvPr/>
              </p:nvSpPr>
              <p:spPr>
                <a:xfrm>
                  <a:off x="-1" y="-1"/>
                  <a:ext cx="1309897" cy="1883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654"/>
                      </a:lnTo>
                      <a:lnTo>
                        <a:pt x="21600" y="21600"/>
                      </a:lnTo>
                      <a:lnTo>
                        <a:pt x="21600" y="18915"/>
                      </a:lnTo>
                      <a:lnTo>
                        <a:pt x="0" y="0"/>
                      </a:lnTo>
                      <a:close/>
                    </a:path>
                  </a:pathLst>
                </a:custGeom>
                <a:solidFill>
                  <a:srgbClr val="A6AAA9"/>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FFFFFF"/>
                      </a:solidFill>
                      <a:uFill>
                        <a:solidFill>
                          <a:srgbClr val="FFFFFF"/>
                        </a:solidFill>
                      </a:uFill>
                      <a:latin typeface="Bebas Neue"/>
                      <a:ea typeface="Bebas Neue"/>
                      <a:cs typeface="Bebas Neue"/>
                      <a:sym typeface="Bebas Neue"/>
                    </a:defRPr>
                  </a:pPr>
                </a:p>
              </p:txBody>
            </p:sp>
            <p:sp>
              <p:nvSpPr>
                <p:cNvPr id="168" name="矩形"/>
                <p:cNvSpPr/>
                <p:nvPr/>
              </p:nvSpPr>
              <p:spPr>
                <a:xfrm>
                  <a:off x="1309895" y="1632061"/>
                  <a:ext cx="4169198" cy="234052"/>
                </a:xfrm>
                <a:prstGeom prst="rect">
                  <a:avLst/>
                </a:prstGeom>
                <a:solidFill>
                  <a:srgbClr val="A6AAA9"/>
                </a:solidFill>
                <a:ln w="12700" cap="flat">
                  <a:noFill/>
                  <a:miter lim="400000"/>
                </a:ln>
                <a:effectLst/>
              </p:spPr>
              <p:txBody>
                <a:bodyPr wrap="square" lIns="121919" tIns="121919" rIns="121919" bIns="121919" numCol="1" anchor="ctr">
                  <a:noAutofit/>
                </a:bodyPr>
                <a:lstStyle/>
                <a:p>
                  <a:pPr defTabSz="1219200">
                    <a:spcBef>
                      <a:spcPts val="800"/>
                    </a:spcBef>
                    <a:defRPr sz="3200">
                      <a:solidFill>
                        <a:srgbClr val="FFFFFF"/>
                      </a:solidFill>
                      <a:uFill>
                        <a:solidFill>
                          <a:srgbClr val="FFFFFF"/>
                        </a:solidFill>
                      </a:uFill>
                      <a:latin typeface="Bebas Neue"/>
                      <a:ea typeface="Bebas Neue"/>
                      <a:cs typeface="Bebas Neue"/>
                      <a:sym typeface="Bebas Neue"/>
                    </a:defRPr>
                  </a:pPr>
                </a:p>
              </p:txBody>
            </p:sp>
          </p:grpSp>
          <p:sp>
            <p:nvSpPr>
              <p:cNvPr id="170" name="应用"/>
              <p:cNvSpPr txBox="1"/>
              <p:nvPr/>
            </p:nvSpPr>
            <p:spPr>
              <a:xfrm>
                <a:off x="597797" y="599357"/>
                <a:ext cx="4470401"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1219200">
                  <a:lnSpc>
                    <a:spcPct val="140000"/>
                  </a:lnSpc>
                  <a:spcBef>
                    <a:spcPts val="200"/>
                  </a:spcBef>
                  <a:defRPr b="1" sz="3400">
                    <a:solidFill>
                      <a:srgbClr val="A6A6A6"/>
                    </a:solidFill>
                    <a:uFill>
                      <a:solidFill>
                        <a:srgbClr val="F4C300"/>
                      </a:solidFill>
                    </a:uFill>
                    <a:latin typeface="Roboto Condensed Regular"/>
                    <a:ea typeface="Roboto Condensed Regular"/>
                    <a:cs typeface="Roboto Condensed Regular"/>
                    <a:sym typeface="Roboto Condensed Regular"/>
                  </a:defRPr>
                </a:lvl1pPr>
              </a:lstStyle>
              <a:p>
                <a:pPr>
                  <a:defRPr b="0">
                    <a:uFill>
                      <a:solidFill>
                        <a:srgbClr val="808080"/>
                      </a:solidFill>
                    </a:uFill>
                    <a:latin typeface="Roboto condensed"/>
                    <a:ea typeface="Roboto condensed"/>
                    <a:cs typeface="Roboto condensed"/>
                    <a:sym typeface="Roboto condensed"/>
                  </a:defRPr>
                </a:pPr>
                <a:r>
                  <a:rPr b="1">
                    <a:uFill>
                      <a:solidFill>
                        <a:srgbClr val="F4C300"/>
                      </a:solidFill>
                    </a:uFill>
                    <a:latin typeface="Roboto Condensed Regular"/>
                    <a:ea typeface="Roboto Condensed Regular"/>
                    <a:cs typeface="Roboto Condensed Regular"/>
                    <a:sym typeface="Roboto Condensed Regular"/>
                  </a:rPr>
                  <a:t>应用</a:t>
                </a:r>
              </a:p>
            </p:txBody>
          </p:sp>
        </p:grpSp>
        <p:grpSp>
          <p:nvGrpSpPr>
            <p:cNvPr id="174" name="成组"/>
            <p:cNvGrpSpPr/>
            <p:nvPr/>
          </p:nvGrpSpPr>
          <p:grpSpPr>
            <a:xfrm>
              <a:off x="3797300" y="2246046"/>
              <a:ext cx="5384800" cy="2462746"/>
              <a:chOff x="0" y="0"/>
              <a:chExt cx="5384800" cy="2462745"/>
            </a:xfrm>
          </p:grpSpPr>
          <p:sp>
            <p:nvSpPr>
              <p:cNvPr id="172" name="策略"/>
              <p:cNvSpPr txBox="1"/>
              <p:nvPr/>
            </p:nvSpPr>
            <p:spPr>
              <a:xfrm>
                <a:off x="0" y="0"/>
                <a:ext cx="5384800" cy="878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1219200">
                  <a:lnSpc>
                    <a:spcPct val="140000"/>
                  </a:lnSpc>
                  <a:spcBef>
                    <a:spcPts val="700"/>
                  </a:spcBef>
                  <a:defRPr sz="3600">
                    <a:solidFill>
                      <a:srgbClr val="595959"/>
                    </a:solidFill>
                    <a:uFill>
                      <a:solidFill>
                        <a:srgbClr val="595959"/>
                      </a:solidFill>
                    </a:uFill>
                    <a:latin typeface="Helvetica"/>
                    <a:ea typeface="Helvetica"/>
                    <a:cs typeface="Helvetica"/>
                    <a:sym typeface="Helvetica"/>
                  </a:defRPr>
                </a:lvl1pPr>
              </a:lstStyle>
              <a:p>
                <a:pPr/>
                <a:r>
                  <a:t> 策略</a:t>
                </a:r>
              </a:p>
            </p:txBody>
          </p:sp>
          <p:sp>
            <p:nvSpPr>
              <p:cNvPr id="173" name="附件策略…"/>
              <p:cNvSpPr txBox="1"/>
              <p:nvPr/>
            </p:nvSpPr>
            <p:spPr>
              <a:xfrm>
                <a:off x="0" y="567397"/>
                <a:ext cx="5384800" cy="1895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附件策略</a:t>
                </a:r>
              </a:p>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内容策略</a:t>
                </a:r>
              </a:p>
            </p:txBody>
          </p:sp>
        </p:grpSp>
        <p:grpSp>
          <p:nvGrpSpPr>
            <p:cNvPr id="177" name="成组"/>
            <p:cNvGrpSpPr/>
            <p:nvPr/>
          </p:nvGrpSpPr>
          <p:grpSpPr>
            <a:xfrm>
              <a:off x="2235200" y="4496773"/>
              <a:ext cx="5384800" cy="1986243"/>
              <a:chOff x="0" y="0"/>
              <a:chExt cx="5384800" cy="1986241"/>
            </a:xfrm>
          </p:grpSpPr>
          <p:sp>
            <p:nvSpPr>
              <p:cNvPr id="175" name="设备"/>
              <p:cNvSpPr txBox="1"/>
              <p:nvPr/>
            </p:nvSpPr>
            <p:spPr>
              <a:xfrm>
                <a:off x="0" y="0"/>
                <a:ext cx="5384800" cy="878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1219200">
                  <a:lnSpc>
                    <a:spcPct val="140000"/>
                  </a:lnSpc>
                  <a:spcBef>
                    <a:spcPts val="700"/>
                  </a:spcBef>
                  <a:defRPr sz="3600">
                    <a:solidFill>
                      <a:srgbClr val="595959"/>
                    </a:solidFill>
                    <a:uFill>
                      <a:solidFill>
                        <a:srgbClr val="595959"/>
                      </a:solidFill>
                    </a:uFill>
                    <a:latin typeface="Helvetica"/>
                    <a:ea typeface="Helvetica"/>
                    <a:cs typeface="Helvetica"/>
                    <a:sym typeface="Helvetica"/>
                  </a:defRPr>
                </a:lvl1pPr>
              </a:lstStyle>
              <a:p>
                <a:pPr/>
                <a:r>
                  <a:t>设备</a:t>
                </a:r>
              </a:p>
            </p:txBody>
          </p:sp>
          <p:sp>
            <p:nvSpPr>
              <p:cNvPr id="176" name="配置…"/>
              <p:cNvSpPr txBox="1"/>
              <p:nvPr/>
            </p:nvSpPr>
            <p:spPr>
              <a:xfrm>
                <a:off x="0" y="643597"/>
                <a:ext cx="5384800" cy="1342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配置</a:t>
                </a:r>
              </a:p>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应用擦除</a:t>
                </a:r>
              </a:p>
            </p:txBody>
          </p:sp>
        </p:grpSp>
        <p:grpSp>
          <p:nvGrpSpPr>
            <p:cNvPr id="180" name="成组"/>
            <p:cNvGrpSpPr/>
            <p:nvPr/>
          </p:nvGrpSpPr>
          <p:grpSpPr>
            <a:xfrm>
              <a:off x="1282700" y="6899902"/>
              <a:ext cx="5384800" cy="2551646"/>
              <a:chOff x="0" y="0"/>
              <a:chExt cx="5384800" cy="2551645"/>
            </a:xfrm>
          </p:grpSpPr>
          <p:sp>
            <p:nvSpPr>
              <p:cNvPr id="178" name="加密存储"/>
              <p:cNvSpPr txBox="1"/>
              <p:nvPr/>
            </p:nvSpPr>
            <p:spPr>
              <a:xfrm>
                <a:off x="0" y="0"/>
                <a:ext cx="5384800" cy="878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1219200">
                  <a:lnSpc>
                    <a:spcPct val="140000"/>
                  </a:lnSpc>
                  <a:spcBef>
                    <a:spcPts val="700"/>
                  </a:spcBef>
                  <a:defRPr sz="3600">
                    <a:solidFill>
                      <a:srgbClr val="595959"/>
                    </a:solidFill>
                    <a:uFill>
                      <a:solidFill>
                        <a:srgbClr val="595959"/>
                      </a:solidFill>
                    </a:uFill>
                    <a:latin typeface="Helvetica"/>
                    <a:ea typeface="Helvetica"/>
                    <a:cs typeface="Helvetica"/>
                    <a:sym typeface="Helvetica"/>
                  </a:defRPr>
                </a:lvl1pPr>
              </a:lstStyle>
              <a:p>
                <a:pPr/>
                <a:r>
                  <a:t>加密存储</a:t>
                </a:r>
              </a:p>
            </p:txBody>
          </p:sp>
          <p:sp>
            <p:nvSpPr>
              <p:cNvPr id="179" name="数据库加密…"/>
              <p:cNvSpPr txBox="1"/>
              <p:nvPr/>
            </p:nvSpPr>
            <p:spPr>
              <a:xfrm>
                <a:off x="0" y="580097"/>
                <a:ext cx="5384800" cy="1971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数据库加密</a:t>
                </a:r>
              </a:p>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文件加密</a:t>
                </a:r>
              </a:p>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日志加密</a:t>
                </a:r>
              </a:p>
            </p:txBody>
          </p:sp>
        </p:grpSp>
        <p:grpSp>
          <p:nvGrpSpPr>
            <p:cNvPr id="183" name="成组"/>
            <p:cNvGrpSpPr/>
            <p:nvPr/>
          </p:nvGrpSpPr>
          <p:grpSpPr>
            <a:xfrm>
              <a:off x="0" y="9442729"/>
              <a:ext cx="5384800" cy="1780502"/>
              <a:chOff x="0" y="0"/>
              <a:chExt cx="5384800" cy="1780501"/>
            </a:xfrm>
          </p:grpSpPr>
          <p:sp>
            <p:nvSpPr>
              <p:cNvPr id="181" name="安全传输"/>
              <p:cNvSpPr txBox="1"/>
              <p:nvPr/>
            </p:nvSpPr>
            <p:spPr>
              <a:xfrm>
                <a:off x="0" y="0"/>
                <a:ext cx="5384800" cy="878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r" defTabSz="1219200">
                  <a:lnSpc>
                    <a:spcPct val="140000"/>
                  </a:lnSpc>
                  <a:spcBef>
                    <a:spcPts val="700"/>
                  </a:spcBef>
                  <a:defRPr sz="3600">
                    <a:solidFill>
                      <a:srgbClr val="595959"/>
                    </a:solidFill>
                    <a:uFill>
                      <a:solidFill>
                        <a:srgbClr val="595959"/>
                      </a:solidFill>
                    </a:uFill>
                    <a:latin typeface="Helvetica"/>
                    <a:ea typeface="Helvetica"/>
                    <a:cs typeface="Helvetica"/>
                    <a:sym typeface="Helvetica"/>
                  </a:defRPr>
                </a:lvl1pPr>
              </a:lstStyle>
              <a:p>
                <a:pPr/>
                <a:r>
                  <a:t>安全传输</a:t>
                </a:r>
              </a:p>
            </p:txBody>
          </p:sp>
          <p:sp>
            <p:nvSpPr>
              <p:cNvPr id="182" name="SSL/TLS…"/>
              <p:cNvSpPr txBox="1"/>
              <p:nvPr/>
            </p:nvSpPr>
            <p:spPr>
              <a:xfrm>
                <a:off x="0" y="605497"/>
                <a:ext cx="5384800" cy="11750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SSL/TLS</a:t>
                </a:r>
              </a:p>
              <a:p>
                <a:pPr algn="r"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StartSSL</a:t>
                </a:r>
              </a:p>
            </p:txBody>
          </p:sp>
        </p:grpSp>
        <p:grpSp>
          <p:nvGrpSpPr>
            <p:cNvPr id="187" name="成组"/>
            <p:cNvGrpSpPr/>
            <p:nvPr/>
          </p:nvGrpSpPr>
          <p:grpSpPr>
            <a:xfrm>
              <a:off x="8103487" y="4597823"/>
              <a:ext cx="3343704" cy="415713"/>
              <a:chOff x="22733" y="0"/>
              <a:chExt cx="3343702" cy="415712"/>
            </a:xfrm>
          </p:grpSpPr>
          <p:sp>
            <p:nvSpPr>
              <p:cNvPr id="184" name="线条"/>
              <p:cNvSpPr/>
              <p:nvPr/>
            </p:nvSpPr>
            <p:spPr>
              <a:xfrm>
                <a:off x="2155444" y="10039"/>
                <a:ext cx="1210993" cy="1"/>
              </a:xfrm>
              <a:prstGeom prst="line">
                <a:avLst/>
              </a:prstGeom>
              <a:noFill/>
              <a:ln w="12700" cap="flat">
                <a:solidFill>
                  <a:srgbClr val="BFBFBF"/>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185" name="线条"/>
              <p:cNvSpPr/>
              <p:nvPr/>
            </p:nvSpPr>
            <p:spPr>
              <a:xfrm>
                <a:off x="2172377" y="0"/>
                <a:ext cx="1" cy="415713"/>
              </a:xfrm>
              <a:prstGeom prst="line">
                <a:avLst/>
              </a:prstGeom>
              <a:noFill/>
              <a:ln w="12700" cap="flat">
                <a:solidFill>
                  <a:srgbClr val="BFBFBF"/>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186" name="线条"/>
              <p:cNvSpPr/>
              <p:nvPr/>
            </p:nvSpPr>
            <p:spPr>
              <a:xfrm>
                <a:off x="22732" y="404005"/>
                <a:ext cx="2149643" cy="1"/>
              </a:xfrm>
              <a:prstGeom prst="line">
                <a:avLst/>
              </a:prstGeom>
              <a:noFill/>
              <a:ln w="12700" cap="flat">
                <a:solidFill>
                  <a:srgbClr val="BFBFBF"/>
                </a:solidFill>
                <a:prstDash val="dash"/>
                <a:round/>
                <a:headEnd type="oval" w="med" len="me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grpSp>
        <p:grpSp>
          <p:nvGrpSpPr>
            <p:cNvPr id="191" name="成组"/>
            <p:cNvGrpSpPr/>
            <p:nvPr/>
          </p:nvGrpSpPr>
          <p:grpSpPr>
            <a:xfrm>
              <a:off x="7140546" y="6639902"/>
              <a:ext cx="3684346" cy="739931"/>
              <a:chOff x="22732" y="0"/>
              <a:chExt cx="3684344" cy="739930"/>
            </a:xfrm>
          </p:grpSpPr>
          <p:sp>
            <p:nvSpPr>
              <p:cNvPr id="188" name="线条"/>
              <p:cNvSpPr/>
              <p:nvPr/>
            </p:nvSpPr>
            <p:spPr>
              <a:xfrm>
                <a:off x="2373548" y="0"/>
                <a:ext cx="1333530" cy="0"/>
              </a:xfrm>
              <a:prstGeom prst="line">
                <a:avLst/>
              </a:prstGeom>
              <a:noFill/>
              <a:ln w="12700" cap="flat">
                <a:solidFill>
                  <a:srgbClr val="BFBFBF"/>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189" name="线条"/>
              <p:cNvSpPr/>
              <p:nvPr/>
            </p:nvSpPr>
            <p:spPr>
              <a:xfrm>
                <a:off x="2392194" y="12891"/>
                <a:ext cx="1" cy="727037"/>
              </a:xfrm>
              <a:prstGeom prst="line">
                <a:avLst/>
              </a:prstGeom>
              <a:noFill/>
              <a:ln w="12700" cap="flat">
                <a:solidFill>
                  <a:srgbClr val="BFBFBF"/>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190" name="线条"/>
              <p:cNvSpPr/>
              <p:nvPr/>
            </p:nvSpPr>
            <p:spPr>
              <a:xfrm>
                <a:off x="22732" y="739930"/>
                <a:ext cx="2369461" cy="1"/>
              </a:xfrm>
              <a:prstGeom prst="line">
                <a:avLst/>
              </a:prstGeom>
              <a:noFill/>
              <a:ln w="12700" cap="flat">
                <a:solidFill>
                  <a:srgbClr val="BFBFBF"/>
                </a:solidFill>
                <a:prstDash val="dash"/>
                <a:round/>
                <a:headEnd type="oval" w="med" len="me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grpSp>
        <p:grpSp>
          <p:nvGrpSpPr>
            <p:cNvPr id="195" name="成组"/>
            <p:cNvGrpSpPr/>
            <p:nvPr/>
          </p:nvGrpSpPr>
          <p:grpSpPr>
            <a:xfrm>
              <a:off x="5908915" y="8600096"/>
              <a:ext cx="4280977" cy="1254094"/>
              <a:chOff x="22732" y="0"/>
              <a:chExt cx="4280975" cy="1254093"/>
            </a:xfrm>
          </p:grpSpPr>
          <p:sp>
            <p:nvSpPr>
              <p:cNvPr id="192" name="线条"/>
              <p:cNvSpPr/>
              <p:nvPr/>
            </p:nvSpPr>
            <p:spPr>
              <a:xfrm>
                <a:off x="2755556" y="8137"/>
                <a:ext cx="1548153" cy="1"/>
              </a:xfrm>
              <a:prstGeom prst="line">
                <a:avLst/>
              </a:prstGeom>
              <a:noFill/>
              <a:ln w="12700" cap="flat">
                <a:solidFill>
                  <a:srgbClr val="BFBFBF"/>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193" name="线条"/>
              <p:cNvSpPr/>
              <p:nvPr/>
            </p:nvSpPr>
            <p:spPr>
              <a:xfrm flipH="1">
                <a:off x="2777203" y="0"/>
                <a:ext cx="1" cy="1220739"/>
              </a:xfrm>
              <a:prstGeom prst="line">
                <a:avLst/>
              </a:prstGeom>
              <a:noFill/>
              <a:ln w="12700" cap="flat">
                <a:solidFill>
                  <a:srgbClr val="BFBFBF"/>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194" name="线条"/>
              <p:cNvSpPr/>
              <p:nvPr/>
            </p:nvSpPr>
            <p:spPr>
              <a:xfrm>
                <a:off x="22733" y="1254093"/>
                <a:ext cx="2754468" cy="1"/>
              </a:xfrm>
              <a:prstGeom prst="line">
                <a:avLst/>
              </a:prstGeom>
              <a:noFill/>
              <a:ln w="12700" cap="flat">
                <a:solidFill>
                  <a:srgbClr val="BFBFBF"/>
                </a:solidFill>
                <a:prstDash val="dash"/>
                <a:round/>
                <a:headEnd type="oval" w="med" len="me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grpSp>
        <p:grpSp>
          <p:nvGrpSpPr>
            <p:cNvPr id="199" name="成组"/>
            <p:cNvGrpSpPr/>
            <p:nvPr/>
          </p:nvGrpSpPr>
          <p:grpSpPr>
            <a:xfrm>
              <a:off x="9664170" y="2566090"/>
              <a:ext cx="3343704" cy="142254"/>
              <a:chOff x="22733" y="0"/>
              <a:chExt cx="3343702" cy="142253"/>
            </a:xfrm>
          </p:grpSpPr>
          <p:sp>
            <p:nvSpPr>
              <p:cNvPr id="196" name="线条"/>
              <p:cNvSpPr/>
              <p:nvPr/>
            </p:nvSpPr>
            <p:spPr>
              <a:xfrm>
                <a:off x="2155444" y="0"/>
                <a:ext cx="1210993" cy="0"/>
              </a:xfrm>
              <a:prstGeom prst="line">
                <a:avLst/>
              </a:prstGeom>
              <a:noFill/>
              <a:ln w="12700" cap="flat">
                <a:solidFill>
                  <a:srgbClr val="BFBFBF"/>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197" name="线条"/>
              <p:cNvSpPr/>
              <p:nvPr/>
            </p:nvSpPr>
            <p:spPr>
              <a:xfrm>
                <a:off x="2172377" y="0"/>
                <a:ext cx="1" cy="142254"/>
              </a:xfrm>
              <a:prstGeom prst="line">
                <a:avLst/>
              </a:prstGeom>
              <a:noFill/>
              <a:ln w="12700" cap="flat">
                <a:solidFill>
                  <a:srgbClr val="BFBFBF"/>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198" name="线条"/>
              <p:cNvSpPr/>
              <p:nvPr/>
            </p:nvSpPr>
            <p:spPr>
              <a:xfrm>
                <a:off x="22732" y="142253"/>
                <a:ext cx="2149643" cy="1"/>
              </a:xfrm>
              <a:prstGeom prst="line">
                <a:avLst/>
              </a:prstGeom>
              <a:noFill/>
              <a:ln w="12700" cap="flat">
                <a:solidFill>
                  <a:srgbClr val="BFBFBF"/>
                </a:solidFill>
                <a:prstDash val="dash"/>
                <a:round/>
                <a:headEnd type="oval" w="med" len="me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grpSp>
        <p:grpSp>
          <p:nvGrpSpPr>
            <p:cNvPr id="203" name="成组"/>
            <p:cNvGrpSpPr/>
            <p:nvPr/>
          </p:nvGrpSpPr>
          <p:grpSpPr>
            <a:xfrm>
              <a:off x="10563787" y="592857"/>
              <a:ext cx="2536335" cy="90647"/>
              <a:chOff x="22733" y="0"/>
              <a:chExt cx="2536334" cy="90646"/>
            </a:xfrm>
          </p:grpSpPr>
          <p:sp>
            <p:nvSpPr>
              <p:cNvPr id="200" name="线条"/>
              <p:cNvSpPr/>
              <p:nvPr/>
            </p:nvSpPr>
            <p:spPr>
              <a:xfrm>
                <a:off x="1638506" y="90646"/>
                <a:ext cx="920562" cy="1"/>
              </a:xfrm>
              <a:prstGeom prst="line">
                <a:avLst/>
              </a:prstGeom>
              <a:noFill/>
              <a:ln w="12700" cap="flat">
                <a:solidFill>
                  <a:srgbClr val="2399DE"/>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01" name="线条"/>
              <p:cNvSpPr/>
              <p:nvPr/>
            </p:nvSpPr>
            <p:spPr>
              <a:xfrm>
                <a:off x="22732" y="0"/>
                <a:ext cx="1628645" cy="0"/>
              </a:xfrm>
              <a:prstGeom prst="line">
                <a:avLst/>
              </a:prstGeom>
              <a:noFill/>
              <a:ln w="12700" cap="flat">
                <a:solidFill>
                  <a:srgbClr val="2399DE"/>
                </a:solidFill>
                <a:prstDash val="dash"/>
                <a:round/>
                <a:headEnd type="oval" w="med" len="me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02" name="线条"/>
              <p:cNvSpPr/>
              <p:nvPr/>
            </p:nvSpPr>
            <p:spPr>
              <a:xfrm>
                <a:off x="1651378" y="36036"/>
                <a:ext cx="1" cy="54070"/>
              </a:xfrm>
              <a:prstGeom prst="line">
                <a:avLst/>
              </a:prstGeom>
              <a:noFill/>
              <a:ln w="12700" cap="flat">
                <a:solidFill>
                  <a:srgbClr val="2399DE"/>
                </a:solidFill>
                <a:prstDash val="dash"/>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grpSp>
      </p:grpSp>
      <p:sp>
        <p:nvSpPr>
          <p:cNvPr id="205" name="作为企业级移动邮件产品，…"/>
          <p:cNvSpPr txBox="1"/>
          <p:nvPr/>
        </p:nvSpPr>
        <p:spPr>
          <a:xfrm>
            <a:off x="523004" y="2416863"/>
            <a:ext cx="8461959" cy="254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pPr>
            <a:r>
              <a:t>作为企业级移动邮件产品，</a:t>
            </a:r>
          </a:p>
          <a:p>
            <a:pPr algn="l">
              <a:defRPr sz="3400"/>
            </a:pPr>
            <a:r>
              <a:t>BeMail将安全放在了产品元素的首位。</a:t>
            </a:r>
          </a:p>
          <a:p>
            <a:pPr algn="l">
              <a:defRPr sz="3400"/>
            </a:pPr>
            <a:r>
              <a:t>并且实现了多个维度的安全措施，降低企业移动化中电子邮件的使用风险</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高效"/>
          <p:cNvSpPr txBox="1"/>
          <p:nvPr>
            <p:ph type="title"/>
          </p:nvPr>
        </p:nvSpPr>
        <p:spPr>
          <a:prstGeom prst="rect">
            <a:avLst/>
          </a:prstGeom>
        </p:spPr>
        <p:txBody>
          <a:bodyPr/>
          <a:lstStyle/>
          <a:p>
            <a:pPr/>
            <a:r>
              <a:t>高效</a:t>
            </a:r>
          </a:p>
        </p:txBody>
      </p:sp>
      <p:grpSp>
        <p:nvGrpSpPr>
          <p:cNvPr id="211" name="成组"/>
          <p:cNvGrpSpPr/>
          <p:nvPr/>
        </p:nvGrpSpPr>
        <p:grpSpPr>
          <a:xfrm>
            <a:off x="2241373" y="3125522"/>
            <a:ext cx="1735319" cy="1735319"/>
            <a:chOff x="0" y="0"/>
            <a:chExt cx="1735317" cy="1735317"/>
          </a:xfrm>
        </p:grpSpPr>
        <p:sp>
          <p:nvSpPr>
            <p:cNvPr id="209" name="形状"/>
            <p:cNvSpPr/>
            <p:nvPr/>
          </p:nvSpPr>
          <p:spPr>
            <a:xfrm>
              <a:off x="481733" y="441317"/>
              <a:ext cx="822649" cy="828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path>
              </a:pathLst>
            </a:custGeom>
            <a:solidFill>
              <a:srgbClr val="2ACA6B"/>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sp>
          <p:nvSpPr>
            <p:cNvPr id="210" name="圆形"/>
            <p:cNvSpPr/>
            <p:nvPr/>
          </p:nvSpPr>
          <p:spPr>
            <a:xfrm>
              <a:off x="-1" y="-1"/>
              <a:ext cx="1735319" cy="1735319"/>
            </a:xfrm>
            <a:prstGeom prst="ellipse">
              <a:avLst/>
            </a:prstGeom>
            <a:noFill/>
            <a:ln w="25400" cap="flat">
              <a:solidFill>
                <a:srgbClr val="2ACA6B"/>
              </a:solidFill>
              <a:prstDash val="solid"/>
              <a:round/>
            </a:ln>
            <a:effectLst/>
          </p:spPr>
          <p:txBody>
            <a:bodyPr wrap="square" lIns="121919" tIns="121919" rIns="121919" bIns="121919" numCol="1" anchor="ctr">
              <a:noAutofit/>
            </a:bodyPr>
            <a:lstStyle/>
            <a:p>
              <a:pPr defTabSz="1219200">
                <a:defRPr sz="4800">
                  <a:uFill>
                    <a:solidFill>
                      <a:srgbClr val="000000"/>
                    </a:solidFill>
                  </a:uFill>
                  <a:latin typeface="Roboto condensed"/>
                  <a:ea typeface="Roboto condensed"/>
                  <a:cs typeface="Roboto condensed"/>
                  <a:sym typeface="Roboto condensed"/>
                </a:defRPr>
              </a:pPr>
            </a:p>
          </p:txBody>
        </p:sp>
      </p:grpSp>
      <p:grpSp>
        <p:nvGrpSpPr>
          <p:cNvPr id="217" name="成组"/>
          <p:cNvGrpSpPr/>
          <p:nvPr/>
        </p:nvGrpSpPr>
        <p:grpSpPr>
          <a:xfrm>
            <a:off x="2241373" y="9323306"/>
            <a:ext cx="1735318" cy="1735318"/>
            <a:chOff x="0" y="0"/>
            <a:chExt cx="1735317" cy="1735317"/>
          </a:xfrm>
        </p:grpSpPr>
        <p:grpSp>
          <p:nvGrpSpPr>
            <p:cNvPr id="215" name="成组"/>
            <p:cNvGrpSpPr/>
            <p:nvPr/>
          </p:nvGrpSpPr>
          <p:grpSpPr>
            <a:xfrm>
              <a:off x="484549" y="549581"/>
              <a:ext cx="817014" cy="631073"/>
              <a:chOff x="0" y="0"/>
              <a:chExt cx="817013" cy="631072"/>
            </a:xfrm>
          </p:grpSpPr>
          <p:sp>
            <p:nvSpPr>
              <p:cNvPr id="212" name="形状"/>
              <p:cNvSpPr/>
              <p:nvPr/>
            </p:nvSpPr>
            <p:spPr>
              <a:xfrm>
                <a:off x="79987" y="0"/>
                <a:ext cx="642756" cy="428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path>
                </a:pathLst>
              </a:custGeom>
              <a:solidFill>
                <a:srgbClr val="06BB9B"/>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sp>
            <p:nvSpPr>
              <p:cNvPr id="213" name="形状"/>
              <p:cNvSpPr/>
              <p:nvPr/>
            </p:nvSpPr>
            <p:spPr>
              <a:xfrm>
                <a:off x="-1" y="470435"/>
                <a:ext cx="817015" cy="94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path>
                </a:pathLst>
              </a:custGeom>
              <a:solidFill>
                <a:srgbClr val="06BB9B"/>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sp>
            <p:nvSpPr>
              <p:cNvPr id="214" name="形状"/>
              <p:cNvSpPr/>
              <p:nvPr/>
            </p:nvSpPr>
            <p:spPr>
              <a:xfrm>
                <a:off x="-1" y="596649"/>
                <a:ext cx="817015" cy="34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0" y="21600"/>
                    </a:moveTo>
                    <a:cubicBezTo>
                      <a:pt x="1465" y="21600"/>
                      <a:pt x="20318" y="21600"/>
                      <a:pt x="20911" y="21600"/>
                    </a:cubicBezTo>
                    <a:cubicBezTo>
                      <a:pt x="21552" y="21600"/>
                      <a:pt x="21600" y="0"/>
                      <a:pt x="21600" y="0"/>
                    </a:cubicBezTo>
                    <a:lnTo>
                      <a:pt x="0" y="0"/>
                    </a:lnTo>
                    <a:cubicBezTo>
                      <a:pt x="0" y="0"/>
                      <a:pt x="18" y="21600"/>
                      <a:pt x="690" y="21600"/>
                    </a:cubicBezTo>
                    <a:close/>
                  </a:path>
                </a:pathLst>
              </a:custGeom>
              <a:solidFill>
                <a:srgbClr val="06BB9B"/>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grpSp>
        <p:sp>
          <p:nvSpPr>
            <p:cNvPr id="216" name="圆形"/>
            <p:cNvSpPr/>
            <p:nvPr/>
          </p:nvSpPr>
          <p:spPr>
            <a:xfrm>
              <a:off x="-1" y="-1"/>
              <a:ext cx="1735319" cy="1735319"/>
            </a:xfrm>
            <a:prstGeom prst="ellipse">
              <a:avLst/>
            </a:prstGeom>
            <a:noFill/>
            <a:ln w="25400" cap="flat">
              <a:solidFill>
                <a:srgbClr val="06BB9B"/>
              </a:solidFill>
              <a:prstDash val="solid"/>
              <a:round/>
            </a:ln>
            <a:effectLst/>
          </p:spPr>
          <p:txBody>
            <a:bodyPr wrap="square" lIns="121919" tIns="121919" rIns="121919" bIns="121919" numCol="1" anchor="ctr">
              <a:noAutofit/>
            </a:bodyPr>
            <a:lstStyle/>
            <a:p>
              <a:pPr defTabSz="1219200">
                <a:defRPr sz="4800">
                  <a:uFill>
                    <a:solidFill>
                      <a:srgbClr val="000000"/>
                    </a:solidFill>
                  </a:uFill>
                  <a:latin typeface="Roboto condensed"/>
                  <a:ea typeface="Roboto condensed"/>
                  <a:cs typeface="Roboto condensed"/>
                  <a:sym typeface="Roboto condensed"/>
                </a:defRPr>
              </a:pPr>
            </a:p>
          </p:txBody>
        </p:sp>
      </p:grpSp>
      <p:grpSp>
        <p:nvGrpSpPr>
          <p:cNvPr id="223" name="成组"/>
          <p:cNvGrpSpPr/>
          <p:nvPr/>
        </p:nvGrpSpPr>
        <p:grpSpPr>
          <a:xfrm>
            <a:off x="2241373" y="6059406"/>
            <a:ext cx="1735319" cy="1735318"/>
            <a:chOff x="0" y="0"/>
            <a:chExt cx="1735317" cy="1735317"/>
          </a:xfrm>
        </p:grpSpPr>
        <p:grpSp>
          <p:nvGrpSpPr>
            <p:cNvPr id="221" name="成组"/>
            <p:cNvGrpSpPr/>
            <p:nvPr/>
          </p:nvGrpSpPr>
          <p:grpSpPr>
            <a:xfrm>
              <a:off x="458685" y="513861"/>
              <a:ext cx="828283" cy="687420"/>
              <a:chOff x="0" y="0"/>
              <a:chExt cx="828282" cy="687418"/>
            </a:xfrm>
          </p:grpSpPr>
          <p:sp>
            <p:nvSpPr>
              <p:cNvPr id="218" name="形状"/>
              <p:cNvSpPr/>
              <p:nvPr/>
            </p:nvSpPr>
            <p:spPr>
              <a:xfrm>
                <a:off x="0" y="0"/>
                <a:ext cx="828283" cy="6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05" y="6300"/>
                    </a:moveTo>
                    <a:lnTo>
                      <a:pt x="15882" y="0"/>
                    </a:lnTo>
                    <a:lnTo>
                      <a:pt x="0" y="7315"/>
                    </a:lnTo>
                    <a:lnTo>
                      <a:pt x="4584" y="21593"/>
                    </a:lnTo>
                    <a:lnTo>
                      <a:pt x="4584" y="21600"/>
                    </a:lnTo>
                    <a:lnTo>
                      <a:pt x="21600" y="21600"/>
                    </a:lnTo>
                    <a:lnTo>
                      <a:pt x="21600" y="6301"/>
                    </a:lnTo>
                    <a:lnTo>
                      <a:pt x="17905" y="6301"/>
                    </a:lnTo>
                    <a:lnTo>
                      <a:pt x="17905" y="6300"/>
                    </a:lnTo>
                    <a:close/>
                    <a:moveTo>
                      <a:pt x="16384" y="6300"/>
                    </a:moveTo>
                    <a:lnTo>
                      <a:pt x="6158" y="6300"/>
                    </a:lnTo>
                    <a:lnTo>
                      <a:pt x="15067" y="2197"/>
                    </a:lnTo>
                    <a:lnTo>
                      <a:pt x="16384" y="6300"/>
                    </a:lnTo>
                    <a:close/>
                    <a:moveTo>
                      <a:pt x="1835" y="8292"/>
                    </a:moveTo>
                    <a:lnTo>
                      <a:pt x="4585" y="7025"/>
                    </a:lnTo>
                    <a:lnTo>
                      <a:pt x="4585" y="16856"/>
                    </a:lnTo>
                    <a:lnTo>
                      <a:pt x="1835" y="8292"/>
                    </a:lnTo>
                    <a:close/>
                    <a:moveTo>
                      <a:pt x="6004" y="19900"/>
                    </a:moveTo>
                    <a:lnTo>
                      <a:pt x="6004" y="8001"/>
                    </a:lnTo>
                    <a:lnTo>
                      <a:pt x="20180" y="8001"/>
                    </a:lnTo>
                    <a:lnTo>
                      <a:pt x="20180" y="19900"/>
                    </a:lnTo>
                    <a:lnTo>
                      <a:pt x="6004" y="19900"/>
                    </a:lnTo>
                    <a:close/>
                  </a:path>
                </a:pathLst>
              </a:custGeom>
              <a:solidFill>
                <a:srgbClr val="F4C300"/>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sp>
            <p:nvSpPr>
              <p:cNvPr id="219" name="形状"/>
              <p:cNvSpPr/>
              <p:nvPr/>
            </p:nvSpPr>
            <p:spPr>
              <a:xfrm>
                <a:off x="299622" y="343709"/>
                <a:ext cx="429267" cy="243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76" y="4990"/>
                    </a:moveTo>
                    <a:lnTo>
                      <a:pt x="16483" y="6268"/>
                    </a:lnTo>
                    <a:lnTo>
                      <a:pt x="14584" y="0"/>
                    </a:lnTo>
                    <a:lnTo>
                      <a:pt x="8443" y="15510"/>
                    </a:lnTo>
                    <a:lnTo>
                      <a:pt x="5154" y="11801"/>
                    </a:lnTo>
                    <a:lnTo>
                      <a:pt x="0" y="21600"/>
                    </a:lnTo>
                    <a:lnTo>
                      <a:pt x="21600" y="21600"/>
                    </a:lnTo>
                    <a:lnTo>
                      <a:pt x="18676" y="4990"/>
                    </a:lnTo>
                    <a:close/>
                  </a:path>
                </a:pathLst>
              </a:custGeom>
              <a:solidFill>
                <a:srgbClr val="F4C300"/>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sp>
            <p:nvSpPr>
              <p:cNvPr id="220" name="圆形"/>
              <p:cNvSpPr/>
              <p:nvPr/>
            </p:nvSpPr>
            <p:spPr>
              <a:xfrm>
                <a:off x="299622" y="319363"/>
                <a:ext cx="102276" cy="103114"/>
              </a:xfrm>
              <a:prstGeom prst="ellipse">
                <a:avLst/>
              </a:prstGeom>
              <a:solidFill>
                <a:srgbClr val="F4C300"/>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grpSp>
        <p:sp>
          <p:nvSpPr>
            <p:cNvPr id="222" name="圆形"/>
            <p:cNvSpPr/>
            <p:nvPr/>
          </p:nvSpPr>
          <p:spPr>
            <a:xfrm>
              <a:off x="-1" y="-1"/>
              <a:ext cx="1735319" cy="1735319"/>
            </a:xfrm>
            <a:prstGeom prst="ellipse">
              <a:avLst/>
            </a:prstGeom>
            <a:noFill/>
            <a:ln w="25400" cap="flat">
              <a:solidFill>
                <a:srgbClr val="F4C300"/>
              </a:solidFill>
              <a:prstDash val="solid"/>
              <a:round/>
            </a:ln>
            <a:effectLst/>
          </p:spPr>
          <p:txBody>
            <a:bodyPr wrap="square" lIns="121919" tIns="121919" rIns="121919" bIns="121919" numCol="1" anchor="ctr">
              <a:noAutofit/>
            </a:bodyPr>
            <a:lstStyle/>
            <a:p>
              <a:pPr defTabSz="1219200">
                <a:defRPr sz="4800">
                  <a:uFill>
                    <a:solidFill>
                      <a:srgbClr val="000000"/>
                    </a:solidFill>
                  </a:uFill>
                  <a:latin typeface="Roboto condensed"/>
                  <a:ea typeface="Roboto condensed"/>
                  <a:cs typeface="Roboto condensed"/>
                  <a:sym typeface="Roboto condensed"/>
                </a:defRPr>
              </a:pPr>
            </a:p>
          </p:txBody>
        </p:sp>
      </p:grpSp>
      <p:grpSp>
        <p:nvGrpSpPr>
          <p:cNvPr id="228" name="成组"/>
          <p:cNvGrpSpPr/>
          <p:nvPr/>
        </p:nvGrpSpPr>
        <p:grpSpPr>
          <a:xfrm>
            <a:off x="12596250" y="3189206"/>
            <a:ext cx="1735318" cy="1735318"/>
            <a:chOff x="0" y="0"/>
            <a:chExt cx="1735317" cy="1735317"/>
          </a:xfrm>
        </p:grpSpPr>
        <p:grpSp>
          <p:nvGrpSpPr>
            <p:cNvPr id="226" name="成组"/>
            <p:cNvGrpSpPr/>
            <p:nvPr/>
          </p:nvGrpSpPr>
          <p:grpSpPr>
            <a:xfrm>
              <a:off x="436581" y="431394"/>
              <a:ext cx="828294" cy="822649"/>
              <a:chOff x="0" y="0"/>
              <a:chExt cx="828293" cy="822648"/>
            </a:xfrm>
          </p:grpSpPr>
          <p:sp>
            <p:nvSpPr>
              <p:cNvPr id="224" name="形状"/>
              <p:cNvSpPr/>
              <p:nvPr/>
            </p:nvSpPr>
            <p:spPr>
              <a:xfrm>
                <a:off x="-1" y="528332"/>
                <a:ext cx="292337" cy="294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93" y="8514"/>
                    </a:moveTo>
                    <a:cubicBezTo>
                      <a:pt x="4628" y="10540"/>
                      <a:pt x="3309" y="14706"/>
                      <a:pt x="0" y="18328"/>
                    </a:cubicBezTo>
                    <a:lnTo>
                      <a:pt x="3281" y="21600"/>
                    </a:lnTo>
                    <a:cubicBezTo>
                      <a:pt x="6860" y="18344"/>
                      <a:pt x="10975" y="17015"/>
                      <a:pt x="13037" y="18447"/>
                    </a:cubicBezTo>
                    <a:lnTo>
                      <a:pt x="21600" y="6893"/>
                    </a:lnTo>
                    <a:lnTo>
                      <a:pt x="14691" y="0"/>
                    </a:lnTo>
                    <a:lnTo>
                      <a:pt x="3093" y="8514"/>
                    </a:lnTo>
                    <a:close/>
                    <a:moveTo>
                      <a:pt x="9876" y="14477"/>
                    </a:moveTo>
                    <a:cubicBezTo>
                      <a:pt x="9122" y="15231"/>
                      <a:pt x="7895" y="15231"/>
                      <a:pt x="7140" y="14477"/>
                    </a:cubicBezTo>
                    <a:cubicBezTo>
                      <a:pt x="6386" y="13724"/>
                      <a:pt x="6386" y="12502"/>
                      <a:pt x="7140" y="11749"/>
                    </a:cubicBezTo>
                    <a:cubicBezTo>
                      <a:pt x="7895" y="10995"/>
                      <a:pt x="9122" y="10995"/>
                      <a:pt x="9876" y="11750"/>
                    </a:cubicBezTo>
                    <a:cubicBezTo>
                      <a:pt x="10630" y="12502"/>
                      <a:pt x="10630" y="13724"/>
                      <a:pt x="9876" y="14477"/>
                    </a:cubicBezTo>
                    <a:close/>
                  </a:path>
                </a:pathLst>
              </a:custGeom>
              <a:solidFill>
                <a:srgbClr val="2399DE"/>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sp>
            <p:nvSpPr>
              <p:cNvPr id="225" name="形状"/>
              <p:cNvSpPr/>
              <p:nvPr/>
            </p:nvSpPr>
            <p:spPr>
              <a:xfrm>
                <a:off x="206354" y="-1"/>
                <a:ext cx="621940" cy="623089"/>
              </a:xfrm>
              <a:custGeom>
                <a:avLst/>
                <a:gdLst/>
                <a:ahLst/>
                <a:cxnLst>
                  <a:cxn ang="0">
                    <a:pos x="wd2" y="hd2"/>
                  </a:cxn>
                  <a:cxn ang="5400000">
                    <a:pos x="wd2" y="hd2"/>
                  </a:cxn>
                  <a:cxn ang="10800000">
                    <a:pos x="wd2" y="hd2"/>
                  </a:cxn>
                  <a:cxn ang="16200000">
                    <a:pos x="wd2" y="hd2"/>
                  </a:cxn>
                </a:cxnLst>
                <a:rect l="0" t="0" r="r" b="b"/>
                <a:pathLst>
                  <a:path w="21339" h="21340" fill="norm" stroke="1" extrusionOk="0">
                    <a:moveTo>
                      <a:pt x="20558" y="780"/>
                    </a:moveTo>
                    <a:cubicBezTo>
                      <a:pt x="19516" y="-260"/>
                      <a:pt x="17828" y="-260"/>
                      <a:pt x="16786" y="780"/>
                    </a:cubicBezTo>
                    <a:lnTo>
                      <a:pt x="5149" y="12398"/>
                    </a:lnTo>
                    <a:lnTo>
                      <a:pt x="4701" y="11951"/>
                    </a:lnTo>
                    <a:lnTo>
                      <a:pt x="0" y="16646"/>
                    </a:lnTo>
                    <a:lnTo>
                      <a:pt x="4701" y="21340"/>
                    </a:lnTo>
                    <a:lnTo>
                      <a:pt x="9403" y="16645"/>
                    </a:lnTo>
                    <a:lnTo>
                      <a:pt x="8921" y="16164"/>
                    </a:lnTo>
                    <a:lnTo>
                      <a:pt x="20557" y="4546"/>
                    </a:lnTo>
                    <a:cubicBezTo>
                      <a:pt x="21600" y="3506"/>
                      <a:pt x="21600" y="1820"/>
                      <a:pt x="20558" y="780"/>
                    </a:cubicBezTo>
                    <a:close/>
                  </a:path>
                </a:pathLst>
              </a:custGeom>
              <a:solidFill>
                <a:srgbClr val="2399DE"/>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grpSp>
        <p:sp>
          <p:nvSpPr>
            <p:cNvPr id="227" name="圆形"/>
            <p:cNvSpPr/>
            <p:nvPr/>
          </p:nvSpPr>
          <p:spPr>
            <a:xfrm>
              <a:off x="-1" y="-1"/>
              <a:ext cx="1735319" cy="1735319"/>
            </a:xfrm>
            <a:prstGeom prst="ellipse">
              <a:avLst/>
            </a:prstGeom>
            <a:noFill/>
            <a:ln w="25400" cap="flat">
              <a:solidFill>
                <a:srgbClr val="2399DE"/>
              </a:solidFill>
              <a:prstDash val="solid"/>
              <a:round/>
            </a:ln>
            <a:effectLst/>
          </p:spPr>
          <p:txBody>
            <a:bodyPr wrap="square" lIns="121919" tIns="121919" rIns="121919" bIns="121919" numCol="1" anchor="ctr">
              <a:noAutofit/>
            </a:bodyPr>
            <a:lstStyle/>
            <a:p>
              <a:pPr defTabSz="1219200">
                <a:defRPr sz="4800">
                  <a:uFill>
                    <a:solidFill>
                      <a:srgbClr val="000000"/>
                    </a:solidFill>
                  </a:uFill>
                  <a:latin typeface="Roboto condensed"/>
                  <a:ea typeface="Roboto condensed"/>
                  <a:cs typeface="Roboto condensed"/>
                  <a:sym typeface="Roboto condensed"/>
                </a:defRPr>
              </a:pPr>
            </a:p>
          </p:txBody>
        </p:sp>
      </p:grpSp>
      <p:grpSp>
        <p:nvGrpSpPr>
          <p:cNvPr id="233" name="成组"/>
          <p:cNvGrpSpPr/>
          <p:nvPr/>
        </p:nvGrpSpPr>
        <p:grpSpPr>
          <a:xfrm>
            <a:off x="12596250" y="6059406"/>
            <a:ext cx="1735318" cy="1735318"/>
            <a:chOff x="0" y="0"/>
            <a:chExt cx="1735317" cy="1735317"/>
          </a:xfrm>
        </p:grpSpPr>
        <p:grpSp>
          <p:nvGrpSpPr>
            <p:cNvPr id="231" name="成组"/>
            <p:cNvGrpSpPr/>
            <p:nvPr/>
          </p:nvGrpSpPr>
          <p:grpSpPr>
            <a:xfrm>
              <a:off x="531714" y="366624"/>
              <a:ext cx="693055" cy="822649"/>
              <a:chOff x="0" y="0"/>
              <a:chExt cx="693053" cy="822648"/>
            </a:xfrm>
          </p:grpSpPr>
          <p:sp>
            <p:nvSpPr>
              <p:cNvPr id="229" name="形状"/>
              <p:cNvSpPr/>
              <p:nvPr/>
            </p:nvSpPr>
            <p:spPr>
              <a:xfrm>
                <a:off x="0" y="0"/>
                <a:ext cx="693054" cy="822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218"/>
                    </a:moveTo>
                    <a:lnTo>
                      <a:pt x="11590" y="2218"/>
                    </a:lnTo>
                    <a:lnTo>
                      <a:pt x="11590" y="756"/>
                    </a:lnTo>
                    <a:cubicBezTo>
                      <a:pt x="11590" y="339"/>
                      <a:pt x="11187" y="0"/>
                      <a:pt x="10690" y="0"/>
                    </a:cubicBezTo>
                    <a:cubicBezTo>
                      <a:pt x="10192" y="0"/>
                      <a:pt x="9789" y="339"/>
                      <a:pt x="9789" y="756"/>
                    </a:cubicBezTo>
                    <a:lnTo>
                      <a:pt x="9789" y="2218"/>
                    </a:lnTo>
                    <a:lnTo>
                      <a:pt x="0" y="2218"/>
                    </a:lnTo>
                    <a:lnTo>
                      <a:pt x="0" y="14675"/>
                    </a:lnTo>
                    <a:lnTo>
                      <a:pt x="6717" y="14675"/>
                    </a:lnTo>
                    <a:lnTo>
                      <a:pt x="4086" y="20400"/>
                    </a:lnTo>
                    <a:cubicBezTo>
                      <a:pt x="3877" y="20855"/>
                      <a:pt x="4146" y="21365"/>
                      <a:pt x="4688" y="21541"/>
                    </a:cubicBezTo>
                    <a:cubicBezTo>
                      <a:pt x="4812" y="21581"/>
                      <a:pt x="4940" y="21600"/>
                      <a:pt x="5066" y="21600"/>
                    </a:cubicBezTo>
                    <a:cubicBezTo>
                      <a:pt x="5488" y="21600"/>
                      <a:pt x="5886" y="21385"/>
                      <a:pt x="6047" y="21035"/>
                    </a:cubicBezTo>
                    <a:lnTo>
                      <a:pt x="8970" y="14675"/>
                    </a:lnTo>
                    <a:lnTo>
                      <a:pt x="12408" y="14675"/>
                    </a:lnTo>
                    <a:lnTo>
                      <a:pt x="15333" y="21035"/>
                    </a:lnTo>
                    <a:cubicBezTo>
                      <a:pt x="15494" y="21385"/>
                      <a:pt x="15892" y="21599"/>
                      <a:pt x="16314" y="21599"/>
                    </a:cubicBezTo>
                    <a:cubicBezTo>
                      <a:pt x="16440" y="21599"/>
                      <a:pt x="16568" y="21581"/>
                      <a:pt x="16692" y="21540"/>
                    </a:cubicBezTo>
                    <a:cubicBezTo>
                      <a:pt x="17234" y="21365"/>
                      <a:pt x="17503" y="20854"/>
                      <a:pt x="17294" y="20400"/>
                    </a:cubicBezTo>
                    <a:lnTo>
                      <a:pt x="14662" y="14675"/>
                    </a:lnTo>
                    <a:lnTo>
                      <a:pt x="21600" y="14675"/>
                    </a:lnTo>
                    <a:lnTo>
                      <a:pt x="21600" y="2218"/>
                    </a:lnTo>
                    <a:close/>
                    <a:moveTo>
                      <a:pt x="19498" y="12911"/>
                    </a:moveTo>
                    <a:lnTo>
                      <a:pt x="2102" y="12911"/>
                    </a:lnTo>
                    <a:lnTo>
                      <a:pt x="2102" y="3982"/>
                    </a:lnTo>
                    <a:lnTo>
                      <a:pt x="19498" y="3982"/>
                    </a:lnTo>
                    <a:lnTo>
                      <a:pt x="19498" y="12911"/>
                    </a:lnTo>
                    <a:close/>
                  </a:path>
                </a:pathLst>
              </a:custGeom>
              <a:solidFill>
                <a:srgbClr val="E94F35"/>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sp>
            <p:nvSpPr>
              <p:cNvPr id="230" name="形状"/>
              <p:cNvSpPr/>
              <p:nvPr/>
            </p:nvSpPr>
            <p:spPr>
              <a:xfrm>
                <a:off x="114791" y="194236"/>
                <a:ext cx="456297" cy="235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0" y="21600"/>
                    </a:moveTo>
                    <a:lnTo>
                      <a:pt x="8499" y="12117"/>
                    </a:lnTo>
                    <a:lnTo>
                      <a:pt x="10271" y="17202"/>
                    </a:lnTo>
                    <a:lnTo>
                      <a:pt x="18215" y="6937"/>
                    </a:lnTo>
                    <a:lnTo>
                      <a:pt x="19235" y="9860"/>
                    </a:lnTo>
                    <a:lnTo>
                      <a:pt x="21600" y="0"/>
                    </a:lnTo>
                    <a:lnTo>
                      <a:pt x="15960" y="464"/>
                    </a:lnTo>
                    <a:lnTo>
                      <a:pt x="17056" y="3610"/>
                    </a:lnTo>
                    <a:lnTo>
                      <a:pt x="10840" y="11641"/>
                    </a:lnTo>
                    <a:lnTo>
                      <a:pt x="9067" y="6556"/>
                    </a:lnTo>
                    <a:lnTo>
                      <a:pt x="0" y="18276"/>
                    </a:lnTo>
                    <a:lnTo>
                      <a:pt x="1160" y="21600"/>
                    </a:lnTo>
                    <a:close/>
                  </a:path>
                </a:pathLst>
              </a:custGeom>
              <a:solidFill>
                <a:srgbClr val="E94F35"/>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grpSp>
        <p:sp>
          <p:nvSpPr>
            <p:cNvPr id="232" name="圆形"/>
            <p:cNvSpPr/>
            <p:nvPr/>
          </p:nvSpPr>
          <p:spPr>
            <a:xfrm>
              <a:off x="-1" y="-1"/>
              <a:ext cx="1735319" cy="1735319"/>
            </a:xfrm>
            <a:prstGeom prst="ellipse">
              <a:avLst/>
            </a:prstGeom>
            <a:noFill/>
            <a:ln w="25400" cap="flat">
              <a:solidFill>
                <a:srgbClr val="E94F35"/>
              </a:solidFill>
              <a:prstDash val="solid"/>
              <a:round/>
            </a:ln>
            <a:effectLst/>
          </p:spPr>
          <p:txBody>
            <a:bodyPr wrap="square" lIns="121919" tIns="121919" rIns="121919" bIns="121919" numCol="1" anchor="ctr">
              <a:noAutofit/>
            </a:bodyPr>
            <a:lstStyle/>
            <a:p>
              <a:pPr defTabSz="1219200">
                <a:defRPr sz="4800">
                  <a:uFill>
                    <a:solidFill>
                      <a:srgbClr val="000000"/>
                    </a:solidFill>
                  </a:uFill>
                  <a:latin typeface="Roboto condensed"/>
                  <a:ea typeface="Roboto condensed"/>
                  <a:cs typeface="Roboto condensed"/>
                  <a:sym typeface="Roboto condensed"/>
                </a:defRPr>
              </a:pPr>
            </a:p>
          </p:txBody>
        </p:sp>
      </p:grpSp>
      <p:grpSp>
        <p:nvGrpSpPr>
          <p:cNvPr id="236" name="成组"/>
          <p:cNvGrpSpPr/>
          <p:nvPr/>
        </p:nvGrpSpPr>
        <p:grpSpPr>
          <a:xfrm>
            <a:off x="14530708" y="2796464"/>
            <a:ext cx="7793567" cy="2714351"/>
            <a:chOff x="0" y="0"/>
            <a:chExt cx="7793566" cy="2714350"/>
          </a:xfrm>
        </p:grpSpPr>
        <p:sp>
          <p:nvSpPr>
            <p:cNvPr id="234" name="邮件"/>
            <p:cNvSpPr txBox="1"/>
            <p:nvPr/>
          </p:nvSpPr>
          <p:spPr>
            <a:xfrm>
              <a:off x="0" y="0"/>
              <a:ext cx="3407835" cy="878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1219200">
                <a:lnSpc>
                  <a:spcPct val="140000"/>
                </a:lnSpc>
                <a:spcBef>
                  <a:spcPts val="200"/>
                </a:spcBef>
                <a:defRPr sz="3600">
                  <a:uFill>
                    <a:solidFill>
                      <a:srgbClr val="808080"/>
                    </a:solidFill>
                  </a:uFill>
                  <a:latin typeface="Helvetica"/>
                  <a:ea typeface="Helvetica"/>
                  <a:cs typeface="Helvetica"/>
                  <a:sym typeface="Helvetica"/>
                </a:defRPr>
              </a:lvl1pPr>
            </a:lstStyle>
            <a:p>
              <a:pPr/>
              <a:r>
                <a:t>邮件</a:t>
              </a:r>
            </a:p>
          </p:txBody>
        </p:sp>
        <p:sp>
          <p:nvSpPr>
            <p:cNvPr id="235" name="BeMail客户端提供邮件相关的基本和高级功能，例如状态同步；抄送/密送；搜索等"/>
            <p:cNvSpPr txBox="1"/>
            <p:nvPr/>
          </p:nvSpPr>
          <p:spPr>
            <a:xfrm>
              <a:off x="0" y="727224"/>
              <a:ext cx="7793567" cy="19871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1219200">
                <a:lnSpc>
                  <a:spcPct val="140000"/>
                </a:lnSpc>
                <a:spcBef>
                  <a:spcPts val="200"/>
                </a:spcBef>
                <a:defRPr sz="2600">
                  <a:solidFill>
                    <a:srgbClr val="595959"/>
                  </a:solidFill>
                  <a:uFill>
                    <a:solidFill>
                      <a:srgbClr val="595959"/>
                    </a:solidFill>
                  </a:uFill>
                  <a:latin typeface="Roboto condensed"/>
                  <a:ea typeface="Roboto condensed"/>
                  <a:cs typeface="Roboto condensed"/>
                  <a:sym typeface="Roboto condensed"/>
                </a:defRPr>
              </a:lvl1pPr>
            </a:lstStyle>
            <a:p>
              <a:pPr/>
              <a:r>
                <a:t>BeMail客户端提供邮件相关的基本和高级功能，例如状态同步；抄送/密送；搜索等</a:t>
              </a:r>
            </a:p>
          </p:txBody>
        </p:sp>
      </p:grpSp>
      <p:grpSp>
        <p:nvGrpSpPr>
          <p:cNvPr id="239" name="成组"/>
          <p:cNvGrpSpPr/>
          <p:nvPr/>
        </p:nvGrpSpPr>
        <p:grpSpPr>
          <a:xfrm>
            <a:off x="14530708" y="5468150"/>
            <a:ext cx="8195067" cy="3095241"/>
            <a:chOff x="0" y="-160928"/>
            <a:chExt cx="8195066" cy="3095239"/>
          </a:xfrm>
        </p:grpSpPr>
        <p:sp>
          <p:nvSpPr>
            <p:cNvPr id="237" name="批量操作"/>
            <p:cNvSpPr txBox="1"/>
            <p:nvPr/>
          </p:nvSpPr>
          <p:spPr>
            <a:xfrm>
              <a:off x="0" y="-160929"/>
              <a:ext cx="4687386" cy="9241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lvl1pPr algn="l" defTabSz="1219200">
                <a:lnSpc>
                  <a:spcPct val="140000"/>
                </a:lnSpc>
                <a:spcBef>
                  <a:spcPts val="200"/>
                </a:spcBef>
                <a:defRPr sz="3600">
                  <a:uFill>
                    <a:solidFill>
                      <a:srgbClr val="808080"/>
                    </a:solidFill>
                  </a:uFill>
                  <a:latin typeface="Helvetica"/>
                  <a:ea typeface="Helvetica"/>
                  <a:cs typeface="Helvetica"/>
                  <a:sym typeface="Helvetica"/>
                </a:defRPr>
              </a:lvl1pPr>
            </a:lstStyle>
            <a:p>
              <a:pPr/>
              <a:r>
                <a:t>批量操作</a:t>
              </a:r>
            </a:p>
          </p:txBody>
        </p:sp>
        <p:sp>
          <p:nvSpPr>
            <p:cNvPr id="238" name="BeMail客户端支持邮件/联系人/文件批量操作…"/>
            <p:cNvSpPr txBox="1"/>
            <p:nvPr/>
          </p:nvSpPr>
          <p:spPr>
            <a:xfrm>
              <a:off x="0" y="764688"/>
              <a:ext cx="8195067" cy="2169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algn="l" defTabSz="1219200">
                <a:lnSpc>
                  <a:spcPct val="140000"/>
                </a:lnSpc>
                <a:spcBef>
                  <a:spcPts val="200"/>
                </a:spcBef>
                <a:defRPr sz="2600">
                  <a:solidFill>
                    <a:srgbClr val="808080"/>
                  </a:solidFill>
                  <a:uFill>
                    <a:solidFill>
                      <a:srgbClr val="808080"/>
                    </a:solidFill>
                  </a:uFill>
                  <a:latin typeface="Helvetica"/>
                  <a:ea typeface="Helvetica"/>
                  <a:cs typeface="Helvetica"/>
                  <a:sym typeface="Helvetica"/>
                </a:defRPr>
              </a:pPr>
              <a:r>
                <a:rPr>
                  <a:solidFill>
                    <a:srgbClr val="595959"/>
                  </a:solidFill>
                  <a:uFill>
                    <a:solidFill>
                      <a:srgbClr val="595959"/>
                    </a:solidFill>
                  </a:uFill>
                </a:rPr>
                <a:t>BeMail客户端支持邮件/联系人/文件批量操作</a:t>
              </a:r>
              <a:endParaRPr>
                <a:solidFill>
                  <a:srgbClr val="595959"/>
                </a:solidFill>
                <a:uFill>
                  <a:solidFill>
                    <a:srgbClr val="595959"/>
                  </a:solidFill>
                </a:uFill>
              </a:endParaRPr>
            </a:p>
            <a:p>
              <a:pPr algn="l" defTabSz="1219200">
                <a:lnSpc>
                  <a:spcPct val="140000"/>
                </a:lnSpc>
                <a:spcBef>
                  <a:spcPts val="200"/>
                </a:spcBef>
                <a:defRPr sz="2600">
                  <a:solidFill>
                    <a:srgbClr val="808080"/>
                  </a:solidFill>
                  <a:uFill>
                    <a:solidFill>
                      <a:srgbClr val="808080"/>
                    </a:solidFill>
                  </a:uFill>
                  <a:latin typeface="Helvetica"/>
                  <a:ea typeface="Helvetica"/>
                  <a:cs typeface="Helvetica"/>
                  <a:sym typeface="Helvetica"/>
                </a:defRPr>
              </a:pPr>
              <a:r>
                <a:rPr>
                  <a:solidFill>
                    <a:srgbClr val="595959"/>
                  </a:solidFill>
                  <a:uFill>
                    <a:solidFill>
                      <a:srgbClr val="595959"/>
                    </a:solidFill>
                  </a:uFill>
                </a:rPr>
                <a:t>BeMail管理平台支持对用户/用户组/策略进行批量操作</a:t>
              </a:r>
            </a:p>
          </p:txBody>
        </p:sp>
      </p:grpSp>
      <p:grpSp>
        <p:nvGrpSpPr>
          <p:cNvPr id="242" name="成组"/>
          <p:cNvGrpSpPr/>
          <p:nvPr/>
        </p:nvGrpSpPr>
        <p:grpSpPr>
          <a:xfrm>
            <a:off x="14530708" y="9258393"/>
            <a:ext cx="7793567" cy="2098825"/>
            <a:chOff x="0" y="0"/>
            <a:chExt cx="7793566" cy="2098824"/>
          </a:xfrm>
        </p:grpSpPr>
        <p:sp>
          <p:nvSpPr>
            <p:cNvPr id="240" name="同步 &amp; 推送"/>
            <p:cNvSpPr txBox="1"/>
            <p:nvPr/>
          </p:nvSpPr>
          <p:spPr>
            <a:xfrm>
              <a:off x="0" y="-1"/>
              <a:ext cx="4257392" cy="87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1219200">
                <a:lnSpc>
                  <a:spcPct val="140000"/>
                </a:lnSpc>
                <a:spcBef>
                  <a:spcPts val="200"/>
                </a:spcBef>
                <a:defRPr sz="3600">
                  <a:uFill>
                    <a:solidFill>
                      <a:srgbClr val="808080"/>
                    </a:solidFill>
                  </a:uFill>
                  <a:latin typeface="Helvetica"/>
                  <a:ea typeface="Helvetica"/>
                  <a:cs typeface="Helvetica"/>
                  <a:sym typeface="Helvetica"/>
                </a:defRPr>
              </a:pPr>
              <a:r>
                <a:t>同步</a:t>
              </a:r>
              <a:r>
                <a:t> &amp; </a:t>
              </a:r>
              <a:r>
                <a:t>推送</a:t>
              </a:r>
            </a:p>
          </p:txBody>
        </p:sp>
        <p:sp>
          <p:nvSpPr>
            <p:cNvPr id="241" name="BeMail客户端可以通过EAS协议下推送服务器，从邮件服务器同步邮件和文件夹"/>
            <p:cNvSpPr txBox="1"/>
            <p:nvPr/>
          </p:nvSpPr>
          <p:spPr>
            <a:xfrm>
              <a:off x="0" y="727224"/>
              <a:ext cx="7793567" cy="1371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1219200">
                <a:lnSpc>
                  <a:spcPct val="140000"/>
                </a:lnSpc>
                <a:spcBef>
                  <a:spcPts val="200"/>
                </a:spcBef>
                <a:defRPr sz="2600">
                  <a:solidFill>
                    <a:srgbClr val="808080"/>
                  </a:solidFill>
                  <a:uFill>
                    <a:solidFill>
                      <a:srgbClr val="808080"/>
                    </a:solidFill>
                  </a:uFill>
                  <a:latin typeface="Roboto condensed"/>
                  <a:ea typeface="Roboto condensed"/>
                  <a:cs typeface="Roboto condensed"/>
                  <a:sym typeface="Roboto condensed"/>
                </a:defRPr>
              </a:pPr>
              <a:r>
                <a:rPr>
                  <a:solidFill>
                    <a:srgbClr val="595959"/>
                  </a:solidFill>
                  <a:uFill>
                    <a:solidFill>
                      <a:srgbClr val="595959"/>
                    </a:solidFill>
                  </a:uFill>
                </a:rPr>
                <a:t>BeMail</a:t>
              </a:r>
              <a:r>
                <a:rPr>
                  <a:solidFill>
                    <a:srgbClr val="595959"/>
                  </a:solidFill>
                  <a:uFill>
                    <a:solidFill>
                      <a:srgbClr val="595959"/>
                    </a:solidFill>
                  </a:uFill>
                </a:rPr>
                <a:t>客户端可以通过EAS协议下推送服务器，从邮件服务器同步邮件和文件夹</a:t>
              </a:r>
            </a:p>
          </p:txBody>
        </p:sp>
      </p:grpSp>
      <p:grpSp>
        <p:nvGrpSpPr>
          <p:cNvPr id="247" name="成组"/>
          <p:cNvGrpSpPr/>
          <p:nvPr/>
        </p:nvGrpSpPr>
        <p:grpSpPr>
          <a:xfrm>
            <a:off x="12596250" y="9323306"/>
            <a:ext cx="1735318" cy="1735318"/>
            <a:chOff x="0" y="0"/>
            <a:chExt cx="1735317" cy="1735317"/>
          </a:xfrm>
        </p:grpSpPr>
        <p:sp>
          <p:nvSpPr>
            <p:cNvPr id="243" name="圆形"/>
            <p:cNvSpPr/>
            <p:nvPr/>
          </p:nvSpPr>
          <p:spPr>
            <a:xfrm>
              <a:off x="-1" y="-1"/>
              <a:ext cx="1735319" cy="1735319"/>
            </a:xfrm>
            <a:prstGeom prst="ellipse">
              <a:avLst/>
            </a:prstGeom>
            <a:noFill/>
            <a:ln w="25400" cap="flat">
              <a:solidFill>
                <a:srgbClr val="33495F"/>
              </a:solidFill>
              <a:prstDash val="solid"/>
              <a:round/>
            </a:ln>
            <a:effectLst/>
          </p:spPr>
          <p:txBody>
            <a:bodyPr wrap="square" lIns="121919" tIns="121919" rIns="121919" bIns="121919" numCol="1" anchor="ctr">
              <a:noAutofit/>
            </a:bodyPr>
            <a:lstStyle/>
            <a:p>
              <a:pPr defTabSz="1219200">
                <a:defRPr sz="4800">
                  <a:uFill>
                    <a:solidFill>
                      <a:srgbClr val="000000"/>
                    </a:solidFill>
                  </a:uFill>
                  <a:latin typeface="Roboto condensed"/>
                  <a:ea typeface="Roboto condensed"/>
                  <a:cs typeface="Roboto condensed"/>
                  <a:sym typeface="Roboto condensed"/>
                </a:defRPr>
              </a:pPr>
            </a:p>
          </p:txBody>
        </p:sp>
        <p:grpSp>
          <p:nvGrpSpPr>
            <p:cNvPr id="246" name="成组"/>
            <p:cNvGrpSpPr/>
            <p:nvPr/>
          </p:nvGrpSpPr>
          <p:grpSpPr>
            <a:xfrm>
              <a:off x="515184" y="540226"/>
              <a:ext cx="755035" cy="585996"/>
              <a:chOff x="0" y="0"/>
              <a:chExt cx="755034" cy="585994"/>
            </a:xfrm>
          </p:grpSpPr>
          <p:sp>
            <p:nvSpPr>
              <p:cNvPr id="244" name="形状"/>
              <p:cNvSpPr/>
              <p:nvPr/>
            </p:nvSpPr>
            <p:spPr>
              <a:xfrm>
                <a:off x="0" y="-1"/>
                <a:ext cx="755035" cy="527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9" y="9813"/>
                    </a:moveTo>
                    <a:cubicBezTo>
                      <a:pt x="18987" y="9628"/>
                      <a:pt x="18998" y="9444"/>
                      <a:pt x="18998" y="9257"/>
                    </a:cubicBezTo>
                    <a:cubicBezTo>
                      <a:pt x="18998" y="4145"/>
                      <a:pt x="16122" y="0"/>
                      <a:pt x="12573" y="0"/>
                    </a:cubicBezTo>
                    <a:cubicBezTo>
                      <a:pt x="10013" y="0"/>
                      <a:pt x="7810" y="2160"/>
                      <a:pt x="6777" y="5279"/>
                    </a:cubicBezTo>
                    <a:cubicBezTo>
                      <a:pt x="6276" y="4719"/>
                      <a:pt x="5648" y="4383"/>
                      <a:pt x="4964"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7713" y="21583"/>
                    </a:lnTo>
                    <a:lnTo>
                      <a:pt x="7713" y="19075"/>
                    </a:lnTo>
                    <a:lnTo>
                      <a:pt x="6761" y="19075"/>
                    </a:lnTo>
                    <a:cubicBezTo>
                      <a:pt x="5842" y="19075"/>
                      <a:pt x="5083" y="18421"/>
                      <a:pt x="4728" y="17327"/>
                    </a:cubicBezTo>
                    <a:cubicBezTo>
                      <a:pt x="4373" y="16233"/>
                      <a:pt x="4513" y="14974"/>
                      <a:pt x="5102" y="13959"/>
                    </a:cubicBezTo>
                    <a:lnTo>
                      <a:pt x="8860" y="7492"/>
                    </a:lnTo>
                    <a:cubicBezTo>
                      <a:pt x="9334" y="6677"/>
                      <a:pt x="10019" y="6210"/>
                      <a:pt x="10739" y="6210"/>
                    </a:cubicBezTo>
                    <a:cubicBezTo>
                      <a:pt x="11460" y="6210"/>
                      <a:pt x="12144" y="6677"/>
                      <a:pt x="12618" y="7493"/>
                    </a:cubicBezTo>
                    <a:lnTo>
                      <a:pt x="16376" y="13960"/>
                    </a:lnTo>
                    <a:cubicBezTo>
                      <a:pt x="16966" y="14974"/>
                      <a:pt x="17105" y="16233"/>
                      <a:pt x="16750" y="17327"/>
                    </a:cubicBezTo>
                    <a:cubicBezTo>
                      <a:pt x="16395" y="18421"/>
                      <a:pt x="15635" y="19075"/>
                      <a:pt x="14718" y="19075"/>
                    </a:cubicBezTo>
                    <a:lnTo>
                      <a:pt x="13765" y="19075"/>
                    </a:lnTo>
                    <a:lnTo>
                      <a:pt x="13765" y="21583"/>
                    </a:lnTo>
                    <a:lnTo>
                      <a:pt x="17114" y="21583"/>
                    </a:lnTo>
                    <a:cubicBezTo>
                      <a:pt x="17191" y="21589"/>
                      <a:pt x="17268" y="21600"/>
                      <a:pt x="17346" y="21600"/>
                    </a:cubicBezTo>
                    <a:cubicBezTo>
                      <a:pt x="19696" y="21600"/>
                      <a:pt x="21600" y="18856"/>
                      <a:pt x="21600" y="15472"/>
                    </a:cubicBezTo>
                    <a:cubicBezTo>
                      <a:pt x="21600" y="12921"/>
                      <a:pt x="20518" y="10735"/>
                      <a:pt x="18979" y="9813"/>
                    </a:cubicBezTo>
                    <a:close/>
                  </a:path>
                </a:pathLst>
              </a:custGeom>
              <a:solidFill>
                <a:srgbClr val="33495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sp>
            <p:nvSpPr>
              <p:cNvPr id="245" name="形状"/>
              <p:cNvSpPr/>
              <p:nvPr/>
            </p:nvSpPr>
            <p:spPr>
              <a:xfrm>
                <a:off x="220219" y="222228"/>
                <a:ext cx="306733" cy="363767"/>
              </a:xfrm>
              <a:custGeom>
                <a:avLst/>
                <a:gdLst/>
                <a:ahLst/>
                <a:cxnLst>
                  <a:cxn ang="0">
                    <a:pos x="wd2" y="hd2"/>
                  </a:cxn>
                  <a:cxn ang="5400000">
                    <a:pos x="wd2" y="hd2"/>
                  </a:cxn>
                  <a:cxn ang="10800000">
                    <a:pos x="wd2" y="hd2"/>
                  </a:cxn>
                  <a:cxn ang="16200000">
                    <a:pos x="wd2" y="hd2"/>
                  </a:cxn>
                </a:cxnLst>
                <a:rect l="0" t="0" r="r" b="b"/>
                <a:pathLst>
                  <a:path w="20986" h="21600" fill="norm" stroke="1" extrusionOk="0">
                    <a:moveTo>
                      <a:pt x="20639" y="9912"/>
                    </a:moveTo>
                    <a:lnTo>
                      <a:pt x="11682" y="514"/>
                    </a:lnTo>
                    <a:cubicBezTo>
                      <a:pt x="11355" y="171"/>
                      <a:pt x="10923" y="0"/>
                      <a:pt x="10493" y="0"/>
                    </a:cubicBezTo>
                    <a:cubicBezTo>
                      <a:pt x="10062" y="0"/>
                      <a:pt x="9631" y="171"/>
                      <a:pt x="9304" y="514"/>
                    </a:cubicBezTo>
                    <a:lnTo>
                      <a:pt x="347" y="9912"/>
                    </a:lnTo>
                    <a:cubicBezTo>
                      <a:pt x="-307" y="10598"/>
                      <a:pt x="-9" y="11159"/>
                      <a:pt x="1010" y="11159"/>
                    </a:cubicBezTo>
                    <a:lnTo>
                      <a:pt x="5719" y="11159"/>
                    </a:lnTo>
                    <a:cubicBezTo>
                      <a:pt x="6228" y="11159"/>
                      <a:pt x="6898" y="11159"/>
                      <a:pt x="7570" y="11159"/>
                    </a:cubicBezTo>
                    <a:lnTo>
                      <a:pt x="7570" y="19974"/>
                    </a:lnTo>
                    <a:cubicBezTo>
                      <a:pt x="7570" y="20868"/>
                      <a:pt x="8404" y="21600"/>
                      <a:pt x="9423" y="21600"/>
                    </a:cubicBezTo>
                    <a:lnTo>
                      <a:pt x="11565" y="21600"/>
                    </a:lnTo>
                    <a:cubicBezTo>
                      <a:pt x="12584" y="21600"/>
                      <a:pt x="13418" y="20868"/>
                      <a:pt x="13418" y="19974"/>
                    </a:cubicBezTo>
                    <a:lnTo>
                      <a:pt x="13418" y="11159"/>
                    </a:lnTo>
                    <a:cubicBezTo>
                      <a:pt x="14088" y="11159"/>
                      <a:pt x="14760" y="11159"/>
                      <a:pt x="15269" y="11159"/>
                    </a:cubicBezTo>
                    <a:lnTo>
                      <a:pt x="19977" y="11159"/>
                    </a:lnTo>
                    <a:cubicBezTo>
                      <a:pt x="20995" y="11159"/>
                      <a:pt x="21293" y="10598"/>
                      <a:pt x="20639" y="9912"/>
                    </a:cubicBezTo>
                    <a:close/>
                  </a:path>
                </a:pathLst>
              </a:custGeom>
              <a:solidFill>
                <a:srgbClr val="33495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grpSp>
      </p:grpSp>
      <p:grpSp>
        <p:nvGrpSpPr>
          <p:cNvPr id="250" name="成组"/>
          <p:cNvGrpSpPr/>
          <p:nvPr/>
        </p:nvGrpSpPr>
        <p:grpSpPr>
          <a:xfrm>
            <a:off x="4495402" y="2907408"/>
            <a:ext cx="6775737" cy="5198352"/>
            <a:chOff x="0" y="-153043"/>
            <a:chExt cx="6775736" cy="5198350"/>
          </a:xfrm>
        </p:grpSpPr>
        <p:sp>
          <p:nvSpPr>
            <p:cNvPr id="248" name="联系人"/>
            <p:cNvSpPr txBox="1"/>
            <p:nvPr/>
          </p:nvSpPr>
          <p:spPr>
            <a:xfrm>
              <a:off x="0" y="-153044"/>
              <a:ext cx="2962777" cy="9556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l" defTabSz="866986">
                <a:lnSpc>
                  <a:spcPct val="140000"/>
                </a:lnSpc>
                <a:spcBef>
                  <a:spcPts val="100"/>
                </a:spcBef>
                <a:defRPr sz="3600">
                  <a:uFill>
                    <a:solidFill>
                      <a:srgbClr val="808080"/>
                    </a:solidFill>
                  </a:uFill>
                  <a:latin typeface="Helvetica"/>
                  <a:ea typeface="Helvetica"/>
                  <a:cs typeface="Helvetica"/>
                  <a:sym typeface="Helvetica"/>
                </a:defRPr>
              </a:lvl1pPr>
            </a:lstStyle>
            <a:p>
              <a:pPr/>
              <a:r>
                <a:t>联系人</a:t>
              </a:r>
            </a:p>
          </p:txBody>
        </p:sp>
        <p:sp>
          <p:nvSpPr>
            <p:cNvPr id="249" name="BeMail客户端可以从收发邮件中提取联系人。同时，BeMail客户端支持EAS协议下GAL搜索"/>
            <p:cNvSpPr txBox="1"/>
            <p:nvPr/>
          </p:nvSpPr>
          <p:spPr>
            <a:xfrm>
              <a:off x="0" y="632249"/>
              <a:ext cx="6775737" cy="44130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l" defTabSz="866986">
                <a:lnSpc>
                  <a:spcPct val="140000"/>
                </a:lnSpc>
                <a:spcBef>
                  <a:spcPts val="100"/>
                </a:spcBef>
                <a:defRPr sz="2600">
                  <a:solidFill>
                    <a:srgbClr val="808080"/>
                  </a:solidFill>
                  <a:uFill>
                    <a:solidFill>
                      <a:srgbClr val="808080"/>
                    </a:solidFill>
                  </a:uFill>
                  <a:latin typeface="Helvetica"/>
                  <a:ea typeface="Helvetica"/>
                  <a:cs typeface="Helvetica"/>
                  <a:sym typeface="Helvetica"/>
                </a:defRPr>
              </a:lvl1pPr>
            </a:lstStyle>
            <a:p>
              <a:pPr/>
              <a:r>
                <a:t>BeMail客户端可以从收发邮件中提取联系人。同时，BeMail客户端支持EAS协议下GAL搜索</a:t>
              </a:r>
            </a:p>
          </p:txBody>
        </p:sp>
      </p:grpSp>
      <p:grpSp>
        <p:nvGrpSpPr>
          <p:cNvPr id="253" name="成组"/>
          <p:cNvGrpSpPr/>
          <p:nvPr/>
        </p:nvGrpSpPr>
        <p:grpSpPr>
          <a:xfrm>
            <a:off x="4589028" y="9340044"/>
            <a:ext cx="7031892" cy="3194165"/>
            <a:chOff x="0" y="0"/>
            <a:chExt cx="7031890" cy="3194164"/>
          </a:xfrm>
        </p:grpSpPr>
        <p:sp>
          <p:nvSpPr>
            <p:cNvPr id="251" name="报告"/>
            <p:cNvSpPr txBox="1"/>
            <p:nvPr/>
          </p:nvSpPr>
          <p:spPr>
            <a:xfrm>
              <a:off x="0" y="0"/>
              <a:ext cx="3074783" cy="7416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l" defTabSz="866986">
                <a:lnSpc>
                  <a:spcPct val="140000"/>
                </a:lnSpc>
                <a:spcBef>
                  <a:spcPts val="100"/>
                </a:spcBef>
                <a:defRPr sz="3600">
                  <a:uFill>
                    <a:solidFill>
                      <a:srgbClr val="808080"/>
                    </a:solidFill>
                  </a:uFill>
                  <a:latin typeface="Helvetica"/>
                  <a:ea typeface="Helvetica"/>
                  <a:cs typeface="Helvetica"/>
                  <a:sym typeface="Helvetica"/>
                </a:defRPr>
              </a:lvl1pPr>
            </a:lstStyle>
            <a:p>
              <a:pPr/>
              <a:r>
                <a:t>报告</a:t>
              </a:r>
            </a:p>
          </p:txBody>
        </p:sp>
        <p:sp>
          <p:nvSpPr>
            <p:cNvPr id="252" name="BeMail管理平台可为管理员提供操作日志，从而帮助他们检查系统状态和表现"/>
            <p:cNvSpPr txBox="1"/>
            <p:nvPr/>
          </p:nvSpPr>
          <p:spPr>
            <a:xfrm>
              <a:off x="0" y="656151"/>
              <a:ext cx="7031891" cy="253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l" defTabSz="866986">
                <a:lnSpc>
                  <a:spcPct val="140000"/>
                </a:lnSpc>
                <a:spcBef>
                  <a:spcPts val="100"/>
                </a:spcBef>
                <a:defRPr sz="2600">
                  <a:solidFill>
                    <a:srgbClr val="808080"/>
                  </a:solidFill>
                  <a:uFill>
                    <a:solidFill>
                      <a:srgbClr val="808080"/>
                    </a:solidFill>
                  </a:uFill>
                  <a:latin typeface="Helvetica"/>
                  <a:ea typeface="Helvetica"/>
                  <a:cs typeface="Helvetica"/>
                  <a:sym typeface="Helvetica"/>
                </a:defRPr>
              </a:lvl1pPr>
            </a:lstStyle>
            <a:p>
              <a:pPr/>
              <a:r>
                <a:t>BeMail管理平台可为管理员提供操作日志，从而帮助他们检查系统状态和表现</a:t>
              </a:r>
            </a:p>
          </p:txBody>
        </p:sp>
      </p:grpSp>
      <p:grpSp>
        <p:nvGrpSpPr>
          <p:cNvPr id="256" name="成组"/>
          <p:cNvGrpSpPr/>
          <p:nvPr/>
        </p:nvGrpSpPr>
        <p:grpSpPr>
          <a:xfrm>
            <a:off x="4393191" y="5506061"/>
            <a:ext cx="6980159" cy="2971956"/>
            <a:chOff x="0" y="0"/>
            <a:chExt cx="6980158" cy="2971954"/>
          </a:xfrm>
        </p:grpSpPr>
        <p:sp>
          <p:nvSpPr>
            <p:cNvPr id="254" name="附件"/>
            <p:cNvSpPr txBox="1"/>
            <p:nvPr/>
          </p:nvSpPr>
          <p:spPr>
            <a:xfrm>
              <a:off x="0" y="0"/>
              <a:ext cx="3025660" cy="9759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l" defTabSz="866986">
                <a:lnSpc>
                  <a:spcPct val="140000"/>
                </a:lnSpc>
                <a:spcBef>
                  <a:spcPts val="100"/>
                </a:spcBef>
                <a:defRPr sz="3600">
                  <a:uFill>
                    <a:solidFill>
                      <a:srgbClr val="808080"/>
                    </a:solidFill>
                  </a:uFill>
                  <a:latin typeface="Helvetica"/>
                  <a:ea typeface="Helvetica"/>
                  <a:cs typeface="Helvetica"/>
                  <a:sym typeface="Helvetica"/>
                </a:defRPr>
              </a:lvl1pPr>
            </a:lstStyle>
            <a:p>
              <a:pPr/>
              <a:r>
                <a:t>附件</a:t>
              </a:r>
            </a:p>
          </p:txBody>
        </p:sp>
        <p:sp>
          <p:nvSpPr>
            <p:cNvPr id="255" name="BeMail客户端支持下载/查看和添加附件。IT管理员可以通过在BeMail管理平台设置策略来控限制和定义用户上传下载文件的格式和大小"/>
            <p:cNvSpPr txBox="1"/>
            <p:nvPr/>
          </p:nvSpPr>
          <p:spPr>
            <a:xfrm>
              <a:off x="60611" y="918421"/>
              <a:ext cx="6919548" cy="20535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l" defTabSz="866986">
                <a:lnSpc>
                  <a:spcPct val="140000"/>
                </a:lnSpc>
                <a:spcBef>
                  <a:spcPts val="100"/>
                </a:spcBef>
                <a:defRPr sz="2600">
                  <a:solidFill>
                    <a:srgbClr val="808080"/>
                  </a:solidFill>
                  <a:uFill>
                    <a:solidFill>
                      <a:srgbClr val="808080"/>
                    </a:solidFill>
                  </a:uFill>
                  <a:latin typeface="Helvetica"/>
                  <a:ea typeface="Helvetica"/>
                  <a:cs typeface="Helvetica"/>
                  <a:sym typeface="Helvetica"/>
                </a:defRPr>
              </a:lvl1pPr>
            </a:lstStyle>
            <a:p>
              <a:pPr/>
              <a:r>
                <a:t>BeMail客户端支持下载/查看和添加附件。IT管理员可以通过在BeMail管理平台设置策略来控限制和定义用户上传下载文件的格式和大小</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9" name="兼容"/>
          <p:cNvSpPr txBox="1"/>
          <p:nvPr>
            <p:ph type="title"/>
          </p:nvPr>
        </p:nvSpPr>
        <p:spPr>
          <a:prstGeom prst="rect">
            <a:avLst/>
          </a:prstGeom>
        </p:spPr>
        <p:txBody>
          <a:bodyPr/>
          <a:lstStyle/>
          <a:p>
            <a:pPr/>
            <a:r>
              <a:t>兼容</a:t>
            </a:r>
          </a:p>
        </p:txBody>
      </p:sp>
      <p:grpSp>
        <p:nvGrpSpPr>
          <p:cNvPr id="300" name="成组"/>
          <p:cNvGrpSpPr/>
          <p:nvPr/>
        </p:nvGrpSpPr>
        <p:grpSpPr>
          <a:xfrm>
            <a:off x="1705096" y="3507142"/>
            <a:ext cx="21071299" cy="6757904"/>
            <a:chOff x="0" y="0"/>
            <a:chExt cx="21071298" cy="6757903"/>
          </a:xfrm>
        </p:grpSpPr>
        <p:sp>
          <p:nvSpPr>
            <p:cNvPr id="260" name="矩形"/>
            <p:cNvSpPr/>
            <p:nvPr/>
          </p:nvSpPr>
          <p:spPr>
            <a:xfrm>
              <a:off x="4885989" y="0"/>
              <a:ext cx="5404966" cy="1444627"/>
            </a:xfrm>
            <a:prstGeom prst="rect">
              <a:avLst/>
            </a:prstGeom>
            <a:solidFill>
              <a:srgbClr val="06BB9B"/>
            </a:solidFill>
            <a:ln w="12700" cap="flat">
              <a:noFill/>
              <a:miter lim="400000"/>
            </a:ln>
            <a:effectLst/>
          </p:spPr>
          <p:txBody>
            <a:bodyPr wrap="square" lIns="121919" tIns="121919" rIns="121919" bIns="121919" numCol="1" anchor="ctr">
              <a:noAutofit/>
            </a:bodyPr>
            <a:lstStyle/>
            <a:p>
              <a:pPr defTabSz="1219200">
                <a:defRPr sz="4800">
                  <a:uFill>
                    <a:solidFill>
                      <a:srgbClr val="000000"/>
                    </a:solidFill>
                  </a:uFill>
                  <a:latin typeface="Calibri"/>
                  <a:ea typeface="Calibri"/>
                  <a:cs typeface="Calibri"/>
                  <a:sym typeface="Calibri"/>
                </a:defRPr>
              </a:pPr>
            </a:p>
          </p:txBody>
        </p:sp>
        <p:sp>
          <p:nvSpPr>
            <p:cNvPr id="261" name="矩形"/>
            <p:cNvSpPr/>
            <p:nvPr/>
          </p:nvSpPr>
          <p:spPr>
            <a:xfrm>
              <a:off x="10260276" y="0"/>
              <a:ext cx="5404965" cy="1444627"/>
            </a:xfrm>
            <a:prstGeom prst="rect">
              <a:avLst/>
            </a:prstGeom>
            <a:solidFill>
              <a:srgbClr val="33495F"/>
            </a:solidFill>
            <a:ln w="12700" cap="flat">
              <a:noFill/>
              <a:miter lim="400000"/>
            </a:ln>
            <a:effectLst/>
          </p:spPr>
          <p:txBody>
            <a:bodyPr wrap="square" lIns="121919" tIns="121919" rIns="121919" bIns="121919" numCol="1" anchor="ctr">
              <a:noAutofit/>
            </a:bodyPr>
            <a:lstStyle/>
            <a:p>
              <a:pPr defTabSz="1219200">
                <a:defRPr sz="4800">
                  <a:uFill>
                    <a:solidFill>
                      <a:srgbClr val="000000"/>
                    </a:solidFill>
                  </a:uFill>
                  <a:latin typeface="Calibri"/>
                  <a:ea typeface="Calibri"/>
                  <a:cs typeface="Calibri"/>
                  <a:sym typeface="Calibri"/>
                </a:defRPr>
              </a:pPr>
            </a:p>
          </p:txBody>
        </p:sp>
        <p:sp>
          <p:nvSpPr>
            <p:cNvPr id="262" name="矩形"/>
            <p:cNvSpPr/>
            <p:nvPr/>
          </p:nvSpPr>
          <p:spPr>
            <a:xfrm>
              <a:off x="25422" y="1470960"/>
              <a:ext cx="21039019" cy="1057138"/>
            </a:xfrm>
            <a:prstGeom prst="rect">
              <a:avLst/>
            </a:prstGeom>
            <a:solidFill>
              <a:srgbClr val="FAFAFA"/>
            </a:solidFill>
            <a:ln w="12700" cap="flat">
              <a:noFill/>
              <a:miter lim="400000"/>
            </a:ln>
            <a:effectLst/>
          </p:spPr>
          <p:txBody>
            <a:bodyPr wrap="square" lIns="121919" tIns="121919" rIns="121919" bIns="121919" numCol="1" anchor="ctr">
              <a:noAutofit/>
            </a:bodyPr>
            <a:lstStyle/>
            <a:p>
              <a:pPr defTabSz="1219200">
                <a:defRPr sz="4800">
                  <a:uFill>
                    <a:solidFill>
                      <a:srgbClr val="000000"/>
                    </a:solidFill>
                  </a:uFill>
                  <a:latin typeface="Calibri"/>
                  <a:ea typeface="Calibri"/>
                  <a:cs typeface="Calibri"/>
                  <a:sym typeface="Calibri"/>
                </a:defRPr>
              </a:pPr>
            </a:p>
          </p:txBody>
        </p:sp>
        <p:sp>
          <p:nvSpPr>
            <p:cNvPr id="263" name="矩形"/>
            <p:cNvSpPr/>
            <p:nvPr/>
          </p:nvSpPr>
          <p:spPr>
            <a:xfrm>
              <a:off x="25422" y="3585234"/>
              <a:ext cx="21007077" cy="1095921"/>
            </a:xfrm>
            <a:prstGeom prst="rect">
              <a:avLst/>
            </a:prstGeom>
            <a:solidFill>
              <a:srgbClr val="FAFAFA"/>
            </a:solidFill>
            <a:ln w="12700" cap="flat">
              <a:noFill/>
              <a:miter lim="400000"/>
            </a:ln>
            <a:effectLst/>
          </p:spPr>
          <p:txBody>
            <a:bodyPr wrap="square" lIns="121919" tIns="121919" rIns="121919" bIns="121919" numCol="1" anchor="ctr">
              <a:noAutofit/>
            </a:bodyPr>
            <a:lstStyle/>
            <a:p>
              <a:pPr defTabSz="1219200">
                <a:defRPr sz="4800">
                  <a:uFill>
                    <a:solidFill>
                      <a:srgbClr val="000000"/>
                    </a:solidFill>
                  </a:uFill>
                  <a:latin typeface="Calibri"/>
                  <a:ea typeface="Calibri"/>
                  <a:cs typeface="Calibri"/>
                  <a:sym typeface="Calibri"/>
                </a:defRPr>
              </a:pPr>
            </a:p>
          </p:txBody>
        </p:sp>
        <p:sp>
          <p:nvSpPr>
            <p:cNvPr id="264" name="矩形"/>
            <p:cNvSpPr/>
            <p:nvPr/>
          </p:nvSpPr>
          <p:spPr>
            <a:xfrm>
              <a:off x="25422" y="5699508"/>
              <a:ext cx="21045876" cy="1057138"/>
            </a:xfrm>
            <a:prstGeom prst="rect">
              <a:avLst/>
            </a:prstGeom>
            <a:solidFill>
              <a:srgbClr val="FAFAFA"/>
            </a:solidFill>
            <a:ln w="12700" cap="flat">
              <a:noFill/>
              <a:miter lim="400000"/>
            </a:ln>
            <a:effectLst/>
          </p:spPr>
          <p:txBody>
            <a:bodyPr wrap="square" lIns="121919" tIns="121919" rIns="121919" bIns="121919" numCol="1" anchor="ctr">
              <a:noAutofit/>
            </a:bodyPr>
            <a:lstStyle/>
            <a:p>
              <a:pPr defTabSz="1219200">
                <a:defRPr sz="4800">
                  <a:uFill>
                    <a:solidFill>
                      <a:srgbClr val="000000"/>
                    </a:solidFill>
                  </a:uFill>
                  <a:latin typeface="Calibri"/>
                  <a:ea typeface="Calibri"/>
                  <a:cs typeface="Calibri"/>
                  <a:sym typeface="Calibri"/>
                </a:defRPr>
              </a:pPr>
            </a:p>
          </p:txBody>
        </p:sp>
        <p:sp>
          <p:nvSpPr>
            <p:cNvPr id="265" name="线条"/>
            <p:cNvSpPr/>
            <p:nvPr/>
          </p:nvSpPr>
          <p:spPr>
            <a:xfrm>
              <a:off x="50845" y="2528097"/>
              <a:ext cx="21009530" cy="1"/>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66" name="线条"/>
            <p:cNvSpPr/>
            <p:nvPr/>
          </p:nvSpPr>
          <p:spPr>
            <a:xfrm>
              <a:off x="50845" y="3585234"/>
              <a:ext cx="20997263" cy="1"/>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67" name="线条"/>
            <p:cNvSpPr/>
            <p:nvPr/>
          </p:nvSpPr>
          <p:spPr>
            <a:xfrm>
              <a:off x="0" y="4676230"/>
              <a:ext cx="21053189" cy="1"/>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68" name="线条"/>
            <p:cNvSpPr/>
            <p:nvPr/>
          </p:nvSpPr>
          <p:spPr>
            <a:xfrm>
              <a:off x="12711" y="5699507"/>
              <a:ext cx="21041635" cy="1"/>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69" name="线条"/>
            <p:cNvSpPr/>
            <p:nvPr/>
          </p:nvSpPr>
          <p:spPr>
            <a:xfrm>
              <a:off x="12711" y="6757903"/>
              <a:ext cx="21035658" cy="1"/>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70" name="功能"/>
            <p:cNvSpPr txBox="1"/>
            <p:nvPr/>
          </p:nvSpPr>
          <p:spPr>
            <a:xfrm>
              <a:off x="567159" y="448494"/>
              <a:ext cx="4318834" cy="616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219200">
                <a:lnSpc>
                  <a:spcPct val="140000"/>
                </a:lnSpc>
                <a:spcBef>
                  <a:spcPts val="200"/>
                </a:spcBef>
                <a:tabLst>
                  <a:tab pos="939800" algn="l"/>
                  <a:tab pos="1892300" algn="l"/>
                  <a:tab pos="2844800" algn="l"/>
                  <a:tab pos="3784600" algn="l"/>
                  <a:tab pos="4737100" algn="l"/>
                  <a:tab pos="5689600" algn="l"/>
                  <a:tab pos="6629400" algn="l"/>
                  <a:tab pos="7581900" algn="l"/>
                  <a:tab pos="8534400" algn="l"/>
                  <a:tab pos="9474200" algn="l"/>
                  <a:tab pos="10426700" algn="l"/>
                  <a:tab pos="11379200" algn="l"/>
                </a:tabLst>
                <a:defRPr b="1" sz="4000">
                  <a:solidFill>
                    <a:srgbClr val="595959"/>
                  </a:solidFill>
                  <a:uFill>
                    <a:solidFill>
                      <a:srgbClr val="595959"/>
                    </a:solidFill>
                  </a:uFill>
                  <a:latin typeface="Helvetica"/>
                  <a:ea typeface="Helvetica"/>
                  <a:cs typeface="Helvetica"/>
                  <a:sym typeface="Helvetica"/>
                </a:defRPr>
              </a:lvl1pPr>
            </a:lstStyle>
            <a:p>
              <a:pPr>
                <a:defRPr>
                  <a:solidFill>
                    <a:srgbClr val="808080"/>
                  </a:solidFill>
                  <a:uFill>
                    <a:solidFill>
                      <a:srgbClr val="808080"/>
                    </a:solidFill>
                  </a:uFill>
                </a:defRPr>
              </a:pPr>
              <a:r>
                <a:rPr>
                  <a:solidFill>
                    <a:srgbClr val="595959"/>
                  </a:solidFill>
                  <a:uFill>
                    <a:solidFill>
                      <a:srgbClr val="595959"/>
                    </a:solidFill>
                  </a:uFill>
                </a:rPr>
                <a:t>功能</a:t>
              </a:r>
            </a:p>
          </p:txBody>
        </p:sp>
        <p:sp>
          <p:nvSpPr>
            <p:cNvPr id="271" name="支持EAS(GAL)"/>
            <p:cNvSpPr txBox="1"/>
            <p:nvPr/>
          </p:nvSpPr>
          <p:spPr>
            <a:xfrm>
              <a:off x="567159" y="1692479"/>
              <a:ext cx="4318834" cy="5632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l" defTabSz="1219200">
                <a:lnSpc>
                  <a:spcPct val="140000"/>
                </a:lnSpc>
                <a:spcBef>
                  <a:spcPts val="200"/>
                </a:spcBef>
                <a:tabLst>
                  <a:tab pos="939800" algn="l"/>
                  <a:tab pos="1892300" algn="l"/>
                  <a:tab pos="2844800" algn="l"/>
                  <a:tab pos="3784600" algn="l"/>
                  <a:tab pos="4737100" algn="l"/>
                  <a:tab pos="5689600" algn="l"/>
                  <a:tab pos="6629400" algn="l"/>
                  <a:tab pos="7581900" algn="l"/>
                  <a:tab pos="8534400" algn="l"/>
                  <a:tab pos="9474200" algn="l"/>
                  <a:tab pos="10426700" algn="l"/>
                  <a:tab pos="11379200" algn="l"/>
                </a:tabLst>
                <a:defRPr sz="3600">
                  <a:solidFill>
                    <a:srgbClr val="808080"/>
                  </a:solidFill>
                  <a:uFill>
                    <a:solidFill>
                      <a:srgbClr val="808080"/>
                    </a:solidFill>
                  </a:uFill>
                  <a:latin typeface="Helvetica"/>
                  <a:ea typeface="Helvetica"/>
                  <a:cs typeface="Helvetica"/>
                  <a:sym typeface="Helvetica"/>
                </a:defRPr>
              </a:pPr>
              <a:r>
                <a:t>支持</a:t>
              </a:r>
              <a:r>
                <a:t>EAS(GAL)</a:t>
              </a:r>
            </a:p>
          </p:txBody>
        </p:sp>
        <p:sp>
          <p:nvSpPr>
            <p:cNvPr id="272" name="支持AD/LDAP"/>
            <p:cNvSpPr txBox="1"/>
            <p:nvPr/>
          </p:nvSpPr>
          <p:spPr>
            <a:xfrm>
              <a:off x="567159" y="2765917"/>
              <a:ext cx="4318834" cy="554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219200">
                <a:lnSpc>
                  <a:spcPct val="140000"/>
                </a:lnSpc>
                <a:spcBef>
                  <a:spcPts val="200"/>
                </a:spcBef>
                <a:tabLst>
                  <a:tab pos="939800" algn="l"/>
                  <a:tab pos="1892300" algn="l"/>
                  <a:tab pos="2844800" algn="l"/>
                  <a:tab pos="3784600" algn="l"/>
                  <a:tab pos="4737100" algn="l"/>
                  <a:tab pos="5689600" algn="l"/>
                  <a:tab pos="6629400" algn="l"/>
                  <a:tab pos="7581900" algn="l"/>
                  <a:tab pos="8534400" algn="l"/>
                  <a:tab pos="9474200" algn="l"/>
                  <a:tab pos="10426700" algn="l"/>
                  <a:tab pos="11379200" algn="l"/>
                </a:tabLst>
                <a:defRPr sz="3600">
                  <a:solidFill>
                    <a:srgbClr val="808080"/>
                  </a:solidFill>
                  <a:uFill>
                    <a:solidFill>
                      <a:srgbClr val="808080"/>
                    </a:solidFill>
                  </a:uFill>
                  <a:latin typeface="Helvetica"/>
                  <a:ea typeface="Helvetica"/>
                  <a:cs typeface="Helvetica"/>
                  <a:sym typeface="Helvetica"/>
                </a:defRPr>
              </a:lvl1pPr>
            </a:lstStyle>
            <a:p>
              <a:pPr/>
              <a:r>
                <a:t>支持AD/LDAP</a:t>
              </a:r>
            </a:p>
          </p:txBody>
        </p:sp>
        <p:sp>
          <p:nvSpPr>
            <p:cNvPr id="273" name="邮件推送"/>
            <p:cNvSpPr txBox="1"/>
            <p:nvPr/>
          </p:nvSpPr>
          <p:spPr>
            <a:xfrm>
              <a:off x="567159" y="3789383"/>
              <a:ext cx="6125559" cy="917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219200">
                <a:lnSpc>
                  <a:spcPct val="140000"/>
                </a:lnSpc>
                <a:spcBef>
                  <a:spcPts val="200"/>
                </a:spcBef>
                <a:tabLst>
                  <a:tab pos="939800" algn="l"/>
                  <a:tab pos="1892300" algn="l"/>
                  <a:tab pos="2844800" algn="l"/>
                  <a:tab pos="3784600" algn="l"/>
                  <a:tab pos="4737100" algn="l"/>
                  <a:tab pos="5689600" algn="l"/>
                  <a:tab pos="6629400" algn="l"/>
                  <a:tab pos="7581900" algn="l"/>
                  <a:tab pos="8534400" algn="l"/>
                  <a:tab pos="9474200" algn="l"/>
                  <a:tab pos="10426700" algn="l"/>
                  <a:tab pos="11379200" algn="l"/>
                </a:tabLst>
                <a:defRPr sz="3600">
                  <a:solidFill>
                    <a:srgbClr val="808080"/>
                  </a:solidFill>
                  <a:uFill>
                    <a:solidFill>
                      <a:srgbClr val="808080"/>
                    </a:solidFill>
                  </a:uFill>
                  <a:latin typeface="Helvetica"/>
                  <a:ea typeface="Helvetica"/>
                  <a:cs typeface="Helvetica"/>
                  <a:sym typeface="Helvetica"/>
                </a:defRPr>
              </a:lvl1pPr>
            </a:lstStyle>
            <a:p>
              <a:pPr/>
              <a:r>
                <a:t>邮件推送</a:t>
              </a:r>
            </a:p>
          </p:txBody>
        </p:sp>
        <p:sp>
          <p:nvSpPr>
            <p:cNvPr id="274" name="管理平台定制化"/>
            <p:cNvSpPr txBox="1"/>
            <p:nvPr/>
          </p:nvSpPr>
          <p:spPr>
            <a:xfrm>
              <a:off x="567159" y="4912793"/>
              <a:ext cx="4318834" cy="596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219200">
                <a:lnSpc>
                  <a:spcPct val="140000"/>
                </a:lnSpc>
                <a:spcBef>
                  <a:spcPts val="200"/>
                </a:spcBef>
                <a:tabLst>
                  <a:tab pos="939800" algn="l"/>
                  <a:tab pos="1892300" algn="l"/>
                  <a:tab pos="2844800" algn="l"/>
                  <a:tab pos="3784600" algn="l"/>
                  <a:tab pos="4737100" algn="l"/>
                  <a:tab pos="5689600" algn="l"/>
                  <a:tab pos="6629400" algn="l"/>
                  <a:tab pos="7581900" algn="l"/>
                  <a:tab pos="8534400" algn="l"/>
                  <a:tab pos="9474200" algn="l"/>
                  <a:tab pos="10426700" algn="l"/>
                  <a:tab pos="11379200" algn="l"/>
                </a:tabLst>
                <a:defRPr sz="3600">
                  <a:solidFill>
                    <a:srgbClr val="808080"/>
                  </a:solidFill>
                  <a:uFill>
                    <a:solidFill>
                      <a:srgbClr val="808080"/>
                    </a:solidFill>
                  </a:uFill>
                  <a:latin typeface="Helvetica"/>
                  <a:ea typeface="Helvetica"/>
                  <a:cs typeface="Helvetica"/>
                  <a:sym typeface="Helvetica"/>
                </a:defRPr>
              </a:lvl1pPr>
            </a:lstStyle>
            <a:p>
              <a:pPr/>
              <a:r>
                <a:t>管理平台定制化</a:t>
              </a:r>
            </a:p>
          </p:txBody>
        </p:sp>
        <p:sp>
          <p:nvSpPr>
            <p:cNvPr id="275" name="直连模式"/>
            <p:cNvSpPr txBox="1"/>
            <p:nvPr/>
          </p:nvSpPr>
          <p:spPr>
            <a:xfrm>
              <a:off x="567159" y="5986231"/>
              <a:ext cx="4318834" cy="5749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219200">
                <a:lnSpc>
                  <a:spcPct val="140000"/>
                </a:lnSpc>
                <a:spcBef>
                  <a:spcPts val="200"/>
                </a:spcBef>
                <a:tabLst>
                  <a:tab pos="939800" algn="l"/>
                  <a:tab pos="1892300" algn="l"/>
                  <a:tab pos="2844800" algn="l"/>
                  <a:tab pos="3784600" algn="l"/>
                  <a:tab pos="4737100" algn="l"/>
                  <a:tab pos="5689600" algn="l"/>
                  <a:tab pos="6629400" algn="l"/>
                  <a:tab pos="7581900" algn="l"/>
                  <a:tab pos="8534400" algn="l"/>
                  <a:tab pos="9474200" algn="l"/>
                  <a:tab pos="10426700" algn="l"/>
                  <a:tab pos="11379200" algn="l"/>
                </a:tabLst>
                <a:defRPr sz="3600">
                  <a:solidFill>
                    <a:srgbClr val="808080"/>
                  </a:solidFill>
                  <a:uFill>
                    <a:solidFill>
                      <a:srgbClr val="808080"/>
                    </a:solidFill>
                  </a:uFill>
                  <a:latin typeface="Helvetica"/>
                  <a:ea typeface="Helvetica"/>
                  <a:cs typeface="Helvetica"/>
                  <a:sym typeface="Helvetica"/>
                </a:defRPr>
              </a:lvl1pPr>
            </a:lstStyle>
            <a:p>
              <a:pPr/>
              <a:r>
                <a:t>直连模式</a:t>
              </a:r>
            </a:p>
          </p:txBody>
        </p:sp>
        <p:sp>
          <p:nvSpPr>
            <p:cNvPr id="276" name="线条"/>
            <p:cNvSpPr/>
            <p:nvPr/>
          </p:nvSpPr>
          <p:spPr>
            <a:xfrm flipH="1">
              <a:off x="10260275" y="1444626"/>
              <a:ext cx="1" cy="5312019"/>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77" name="线条"/>
            <p:cNvSpPr/>
            <p:nvPr/>
          </p:nvSpPr>
          <p:spPr>
            <a:xfrm flipH="1">
              <a:off x="4885992" y="1444626"/>
              <a:ext cx="1" cy="5312019"/>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78" name="线条"/>
            <p:cNvSpPr/>
            <p:nvPr/>
          </p:nvSpPr>
          <p:spPr>
            <a:xfrm>
              <a:off x="15665239" y="1258"/>
              <a:ext cx="1" cy="6755387"/>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79" name="Exchange Server"/>
            <p:cNvSpPr txBox="1"/>
            <p:nvPr/>
          </p:nvSpPr>
          <p:spPr>
            <a:xfrm>
              <a:off x="5921369" y="350876"/>
              <a:ext cx="4076062" cy="812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219200">
                <a:lnSpc>
                  <a:spcPct val="140000"/>
                </a:lnSpc>
                <a:spcBef>
                  <a:spcPts val="200"/>
                </a:spcBef>
                <a:tabLst>
                  <a:tab pos="939800" algn="l"/>
                  <a:tab pos="1892300" algn="l"/>
                  <a:tab pos="2844800" algn="l"/>
                  <a:tab pos="3784600" algn="l"/>
                  <a:tab pos="4737100" algn="l"/>
                  <a:tab pos="5689600" algn="l"/>
                  <a:tab pos="6629400" algn="l"/>
                  <a:tab pos="7581900" algn="l"/>
                  <a:tab pos="8534400" algn="l"/>
                  <a:tab pos="9474200" algn="l"/>
                  <a:tab pos="10426700" algn="l"/>
                  <a:tab pos="11379200" algn="l"/>
                </a:tabLst>
                <a:defRPr sz="4000">
                  <a:solidFill>
                    <a:srgbClr val="FFFFFF"/>
                  </a:solidFill>
                  <a:uFill>
                    <a:solidFill>
                      <a:srgbClr val="FFFFFF"/>
                    </a:solidFill>
                  </a:uFill>
                  <a:latin typeface="Helvetica"/>
                  <a:ea typeface="Helvetica"/>
                  <a:cs typeface="Helvetica"/>
                  <a:sym typeface="Helvetica"/>
                </a:defRPr>
              </a:lvl1pPr>
            </a:lstStyle>
            <a:p>
              <a:pPr/>
              <a:r>
                <a:t>Exchange Server</a:t>
              </a:r>
            </a:p>
          </p:txBody>
        </p:sp>
        <p:grpSp>
          <p:nvGrpSpPr>
            <p:cNvPr id="283" name="成组"/>
            <p:cNvGrpSpPr/>
            <p:nvPr/>
          </p:nvGrpSpPr>
          <p:grpSpPr>
            <a:xfrm>
              <a:off x="5239689" y="490720"/>
              <a:ext cx="457818" cy="351947"/>
              <a:chOff x="0" y="0"/>
              <a:chExt cx="457817" cy="351946"/>
            </a:xfrm>
          </p:grpSpPr>
          <p:sp>
            <p:nvSpPr>
              <p:cNvPr id="280" name="矩形"/>
              <p:cNvSpPr/>
              <p:nvPr/>
            </p:nvSpPr>
            <p:spPr>
              <a:xfrm>
                <a:off x="419666" y="69751"/>
                <a:ext cx="38152" cy="279004"/>
              </a:xfrm>
              <a:prstGeom prst="rect">
                <a:avLst/>
              </a:prstGeom>
              <a:solidFill>
                <a:srgbClr val="FFFFF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281" name="形状"/>
              <p:cNvSpPr/>
              <p:nvPr/>
            </p:nvSpPr>
            <p:spPr>
              <a:xfrm>
                <a:off x="76302" y="-1"/>
                <a:ext cx="304436" cy="351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58" y="4472"/>
                    </a:moveTo>
                    <a:cubicBezTo>
                      <a:pt x="18631" y="2561"/>
                      <a:pt x="16604" y="0"/>
                      <a:pt x="14793" y="0"/>
                    </a:cubicBezTo>
                    <a:lnTo>
                      <a:pt x="6749" y="0"/>
                    </a:lnTo>
                    <a:cubicBezTo>
                      <a:pt x="5048" y="0"/>
                      <a:pt x="3205" y="2416"/>
                      <a:pt x="2031" y="4472"/>
                    </a:cubicBezTo>
                    <a:lnTo>
                      <a:pt x="0" y="4472"/>
                    </a:lnTo>
                    <a:lnTo>
                      <a:pt x="0" y="21600"/>
                    </a:lnTo>
                    <a:lnTo>
                      <a:pt x="21600" y="21600"/>
                    </a:lnTo>
                    <a:lnTo>
                      <a:pt x="21600" y="4472"/>
                    </a:lnTo>
                    <a:lnTo>
                      <a:pt x="19758" y="4472"/>
                    </a:lnTo>
                    <a:close/>
                    <a:moveTo>
                      <a:pt x="12734" y="4058"/>
                    </a:moveTo>
                    <a:lnTo>
                      <a:pt x="8712" y="4058"/>
                    </a:lnTo>
                    <a:cubicBezTo>
                      <a:pt x="8051" y="4058"/>
                      <a:pt x="7515" y="3595"/>
                      <a:pt x="7515" y="3023"/>
                    </a:cubicBezTo>
                    <a:cubicBezTo>
                      <a:pt x="7515" y="2451"/>
                      <a:pt x="8051" y="1988"/>
                      <a:pt x="8712" y="1988"/>
                    </a:cubicBezTo>
                    <a:lnTo>
                      <a:pt x="12734" y="1988"/>
                    </a:lnTo>
                    <a:cubicBezTo>
                      <a:pt x="13395" y="1988"/>
                      <a:pt x="13931" y="2451"/>
                      <a:pt x="13931" y="3023"/>
                    </a:cubicBezTo>
                    <a:cubicBezTo>
                      <a:pt x="13931" y="3595"/>
                      <a:pt x="13395" y="4058"/>
                      <a:pt x="12734" y="4058"/>
                    </a:cubicBezTo>
                    <a:close/>
                  </a:path>
                </a:pathLst>
              </a:custGeom>
              <a:solidFill>
                <a:srgbClr val="FFFFF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282" name="矩形"/>
              <p:cNvSpPr/>
              <p:nvPr/>
            </p:nvSpPr>
            <p:spPr>
              <a:xfrm>
                <a:off x="-1" y="69751"/>
                <a:ext cx="37357" cy="279004"/>
              </a:xfrm>
              <a:prstGeom prst="rect">
                <a:avLst/>
              </a:prstGeom>
              <a:solidFill>
                <a:srgbClr val="FFFFF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grpSp>
        <p:grpSp>
          <p:nvGrpSpPr>
            <p:cNvPr id="287" name="成组"/>
            <p:cNvGrpSpPr/>
            <p:nvPr/>
          </p:nvGrpSpPr>
          <p:grpSpPr>
            <a:xfrm>
              <a:off x="10864776" y="509688"/>
              <a:ext cx="417358" cy="417345"/>
              <a:chOff x="0" y="-5"/>
              <a:chExt cx="417357" cy="417343"/>
            </a:xfrm>
          </p:grpSpPr>
          <p:sp>
            <p:nvSpPr>
              <p:cNvPr id="284" name="形状"/>
              <p:cNvSpPr/>
              <p:nvPr/>
            </p:nvSpPr>
            <p:spPr>
              <a:xfrm>
                <a:off x="237645" y="242599"/>
                <a:ext cx="178970" cy="17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75" y="185"/>
                    </a:moveTo>
                    <a:lnTo>
                      <a:pt x="5435" y="1550"/>
                    </a:lnTo>
                    <a:lnTo>
                      <a:pt x="4020" y="2995"/>
                    </a:lnTo>
                    <a:lnTo>
                      <a:pt x="2707" y="4336"/>
                    </a:lnTo>
                    <a:cubicBezTo>
                      <a:pt x="1928" y="5132"/>
                      <a:pt x="1004" y="5724"/>
                      <a:pt x="0" y="6104"/>
                    </a:cubicBezTo>
                    <a:lnTo>
                      <a:pt x="8918" y="15210"/>
                    </a:lnTo>
                    <a:lnTo>
                      <a:pt x="13137" y="20982"/>
                    </a:lnTo>
                    <a:lnTo>
                      <a:pt x="15377" y="21600"/>
                    </a:lnTo>
                    <a:lnTo>
                      <a:pt x="21600" y="15210"/>
                    </a:lnTo>
                    <a:lnTo>
                      <a:pt x="20997" y="12872"/>
                    </a:lnTo>
                    <a:lnTo>
                      <a:pt x="15384" y="8606"/>
                    </a:lnTo>
                    <a:lnTo>
                      <a:pt x="6955" y="0"/>
                    </a:lnTo>
                    <a:lnTo>
                      <a:pt x="6116" y="857"/>
                    </a:lnTo>
                    <a:lnTo>
                      <a:pt x="4775" y="185"/>
                    </a:lnTo>
                    <a:close/>
                    <a:moveTo>
                      <a:pt x="14779" y="11857"/>
                    </a:moveTo>
                    <a:cubicBezTo>
                      <a:pt x="16234" y="11857"/>
                      <a:pt x="17413" y="13061"/>
                      <a:pt x="17413" y="14547"/>
                    </a:cubicBezTo>
                    <a:cubicBezTo>
                      <a:pt x="17413" y="16032"/>
                      <a:pt x="16234" y="17236"/>
                      <a:pt x="14779" y="17236"/>
                    </a:cubicBezTo>
                    <a:cubicBezTo>
                      <a:pt x="13324" y="17236"/>
                      <a:pt x="12144" y="16032"/>
                      <a:pt x="12144" y="14547"/>
                    </a:cubicBezTo>
                    <a:cubicBezTo>
                      <a:pt x="12144" y="13061"/>
                      <a:pt x="13324" y="11857"/>
                      <a:pt x="14779" y="11857"/>
                    </a:cubicBezTo>
                    <a:close/>
                  </a:path>
                </a:pathLst>
              </a:custGeom>
              <a:solidFill>
                <a:srgbClr val="FFFFF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285" name="形状"/>
              <p:cNvSpPr/>
              <p:nvPr/>
            </p:nvSpPr>
            <p:spPr>
              <a:xfrm>
                <a:off x="-1" y="-6"/>
                <a:ext cx="186216" cy="185577"/>
              </a:xfrm>
              <a:custGeom>
                <a:avLst/>
                <a:gdLst/>
                <a:ahLst/>
                <a:cxnLst>
                  <a:cxn ang="0">
                    <a:pos x="wd2" y="hd2"/>
                  </a:cxn>
                  <a:cxn ang="5400000">
                    <a:pos x="wd2" y="hd2"/>
                  </a:cxn>
                  <a:cxn ang="10800000">
                    <a:pos x="wd2" y="hd2"/>
                  </a:cxn>
                  <a:cxn ang="16200000">
                    <a:pos x="wd2" y="hd2"/>
                  </a:cxn>
                </a:cxnLst>
                <a:rect l="0" t="0" r="r" b="b"/>
                <a:pathLst>
                  <a:path w="21599" h="21533" fill="norm" stroke="1" extrusionOk="0">
                    <a:moveTo>
                      <a:pt x="17588" y="17017"/>
                    </a:moveTo>
                    <a:lnTo>
                      <a:pt x="18978" y="15631"/>
                    </a:lnTo>
                    <a:lnTo>
                      <a:pt x="20237" y="16285"/>
                    </a:lnTo>
                    <a:lnTo>
                      <a:pt x="19583" y="15028"/>
                    </a:lnTo>
                    <a:lnTo>
                      <a:pt x="20972" y="13642"/>
                    </a:lnTo>
                    <a:lnTo>
                      <a:pt x="21110" y="13505"/>
                    </a:lnTo>
                    <a:cubicBezTo>
                      <a:pt x="21419" y="12708"/>
                      <a:pt x="21600" y="11921"/>
                      <a:pt x="21599" y="11182"/>
                    </a:cubicBezTo>
                    <a:cubicBezTo>
                      <a:pt x="21599" y="5465"/>
                      <a:pt x="16115" y="-67"/>
                      <a:pt x="10383" y="1"/>
                    </a:cubicBezTo>
                    <a:cubicBezTo>
                      <a:pt x="10361" y="1"/>
                      <a:pt x="9713" y="656"/>
                      <a:pt x="9360" y="1008"/>
                    </a:cubicBezTo>
                    <a:cubicBezTo>
                      <a:pt x="13955" y="5588"/>
                      <a:pt x="13575" y="4844"/>
                      <a:pt x="13575" y="7654"/>
                    </a:cubicBezTo>
                    <a:cubicBezTo>
                      <a:pt x="13575" y="9933"/>
                      <a:pt x="9913" y="13533"/>
                      <a:pt x="7678" y="13533"/>
                    </a:cubicBezTo>
                    <a:cubicBezTo>
                      <a:pt x="4785" y="13533"/>
                      <a:pt x="5705" y="14011"/>
                      <a:pt x="1012" y="9330"/>
                    </a:cubicBezTo>
                    <a:cubicBezTo>
                      <a:pt x="647" y="9694"/>
                      <a:pt x="1" y="10329"/>
                      <a:pt x="0" y="10351"/>
                    </a:cubicBezTo>
                    <a:cubicBezTo>
                      <a:pt x="70" y="16067"/>
                      <a:pt x="5485" y="21533"/>
                      <a:pt x="11218" y="21533"/>
                    </a:cubicBezTo>
                    <a:cubicBezTo>
                      <a:pt x="12256" y="21533"/>
                      <a:pt x="13365" y="21203"/>
                      <a:pt x="14461" y="20654"/>
                    </a:cubicBezTo>
                    <a:lnTo>
                      <a:pt x="14670" y="20862"/>
                    </a:lnTo>
                    <a:cubicBezTo>
                      <a:pt x="15020" y="19916"/>
                      <a:pt x="15571" y="19027"/>
                      <a:pt x="16333" y="18268"/>
                    </a:cubicBezTo>
                    <a:lnTo>
                      <a:pt x="17588" y="17017"/>
                    </a:lnTo>
                    <a:close/>
                  </a:path>
                </a:pathLst>
              </a:custGeom>
              <a:solidFill>
                <a:srgbClr val="FFFFF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286" name="形状"/>
              <p:cNvSpPr/>
              <p:nvPr/>
            </p:nvSpPr>
            <p:spPr>
              <a:xfrm>
                <a:off x="0" y="-1"/>
                <a:ext cx="417358" cy="415188"/>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813" y="2095"/>
                    </a:moveTo>
                    <a:lnTo>
                      <a:pt x="19332" y="597"/>
                    </a:lnTo>
                    <a:cubicBezTo>
                      <a:pt x="18938" y="199"/>
                      <a:pt x="18422" y="0"/>
                      <a:pt x="17906" y="0"/>
                    </a:cubicBezTo>
                    <a:cubicBezTo>
                      <a:pt x="17390" y="0"/>
                      <a:pt x="16873" y="199"/>
                      <a:pt x="16480" y="598"/>
                    </a:cubicBezTo>
                    <a:lnTo>
                      <a:pt x="10142" y="7005"/>
                    </a:lnTo>
                    <a:cubicBezTo>
                      <a:pt x="10337" y="7385"/>
                      <a:pt x="10193" y="7960"/>
                      <a:pt x="9891" y="8267"/>
                    </a:cubicBezTo>
                    <a:cubicBezTo>
                      <a:pt x="9682" y="8478"/>
                      <a:pt x="9349" y="8612"/>
                      <a:pt x="9039" y="8612"/>
                    </a:cubicBezTo>
                    <a:cubicBezTo>
                      <a:pt x="8897" y="8612"/>
                      <a:pt x="8760" y="8584"/>
                      <a:pt x="8643" y="8522"/>
                    </a:cubicBezTo>
                    <a:lnTo>
                      <a:pt x="8087" y="9083"/>
                    </a:lnTo>
                    <a:cubicBezTo>
                      <a:pt x="7300" y="9879"/>
                      <a:pt x="7300" y="11170"/>
                      <a:pt x="8087" y="11966"/>
                    </a:cubicBezTo>
                    <a:lnTo>
                      <a:pt x="8190" y="12071"/>
                    </a:lnTo>
                    <a:lnTo>
                      <a:pt x="3245" y="17071"/>
                    </a:lnTo>
                    <a:lnTo>
                      <a:pt x="1925" y="17576"/>
                    </a:lnTo>
                    <a:lnTo>
                      <a:pt x="0" y="20354"/>
                    </a:lnTo>
                    <a:lnTo>
                      <a:pt x="1236" y="21600"/>
                    </a:lnTo>
                    <a:lnTo>
                      <a:pt x="3980" y="19661"/>
                    </a:lnTo>
                    <a:lnTo>
                      <a:pt x="4480" y="18315"/>
                    </a:lnTo>
                    <a:lnTo>
                      <a:pt x="9422" y="13317"/>
                    </a:lnTo>
                    <a:lnTo>
                      <a:pt x="9569" y="13465"/>
                    </a:lnTo>
                    <a:cubicBezTo>
                      <a:pt x="9962" y="13863"/>
                      <a:pt x="10478" y="14062"/>
                      <a:pt x="10994" y="14062"/>
                    </a:cubicBezTo>
                    <a:cubicBezTo>
                      <a:pt x="11510" y="14062"/>
                      <a:pt x="12027" y="13863"/>
                      <a:pt x="12421" y="13464"/>
                    </a:cubicBezTo>
                    <a:lnTo>
                      <a:pt x="12979" y="12899"/>
                    </a:lnTo>
                    <a:cubicBezTo>
                      <a:pt x="12795" y="12521"/>
                      <a:pt x="12937" y="11955"/>
                      <a:pt x="13238" y="11651"/>
                    </a:cubicBezTo>
                    <a:cubicBezTo>
                      <a:pt x="13445" y="11441"/>
                      <a:pt x="13778" y="11307"/>
                      <a:pt x="14088" y="11307"/>
                    </a:cubicBezTo>
                    <a:cubicBezTo>
                      <a:pt x="14224" y="11307"/>
                      <a:pt x="14357" y="11333"/>
                      <a:pt x="14472" y="11390"/>
                    </a:cubicBezTo>
                    <a:lnTo>
                      <a:pt x="20813" y="4978"/>
                    </a:lnTo>
                    <a:cubicBezTo>
                      <a:pt x="21600" y="4182"/>
                      <a:pt x="21600" y="2891"/>
                      <a:pt x="20813" y="2095"/>
                    </a:cubicBezTo>
                    <a:close/>
                  </a:path>
                </a:pathLst>
              </a:custGeom>
              <a:solidFill>
                <a:srgbClr val="FFFFF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grpSp>
        <p:sp>
          <p:nvSpPr>
            <p:cNvPr id="288" name="形状"/>
            <p:cNvSpPr/>
            <p:nvPr/>
          </p:nvSpPr>
          <p:spPr>
            <a:xfrm>
              <a:off x="15924486" y="495161"/>
              <a:ext cx="474390" cy="438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17" y="9085"/>
                  </a:moveTo>
                  <a:cubicBezTo>
                    <a:pt x="13948" y="9086"/>
                    <a:pt x="13980" y="9088"/>
                    <a:pt x="14010" y="9088"/>
                  </a:cubicBezTo>
                  <a:cubicBezTo>
                    <a:pt x="19967" y="9088"/>
                    <a:pt x="21600" y="402"/>
                    <a:pt x="21600" y="402"/>
                  </a:cubicBezTo>
                  <a:lnTo>
                    <a:pt x="17278" y="402"/>
                  </a:lnTo>
                  <a:cubicBezTo>
                    <a:pt x="17286" y="265"/>
                    <a:pt x="17294" y="128"/>
                    <a:pt x="17294" y="0"/>
                  </a:cubicBezTo>
                  <a:lnTo>
                    <a:pt x="4306" y="0"/>
                  </a:lnTo>
                  <a:cubicBezTo>
                    <a:pt x="4306" y="127"/>
                    <a:pt x="4314" y="265"/>
                    <a:pt x="4322" y="402"/>
                  </a:cubicBezTo>
                  <a:lnTo>
                    <a:pt x="0" y="402"/>
                  </a:lnTo>
                  <a:cubicBezTo>
                    <a:pt x="0" y="402"/>
                    <a:pt x="1632" y="9088"/>
                    <a:pt x="7589" y="9088"/>
                  </a:cubicBezTo>
                  <a:cubicBezTo>
                    <a:pt x="7620" y="9088"/>
                    <a:pt x="7652" y="9085"/>
                    <a:pt x="7683" y="9085"/>
                  </a:cubicBezTo>
                  <a:cubicBezTo>
                    <a:pt x="8024" y="9493"/>
                    <a:pt x="8381" y="9856"/>
                    <a:pt x="8755" y="10143"/>
                  </a:cubicBezTo>
                  <a:cubicBezTo>
                    <a:pt x="8492" y="10149"/>
                    <a:pt x="8279" y="10378"/>
                    <a:pt x="8279" y="10663"/>
                  </a:cubicBezTo>
                  <a:cubicBezTo>
                    <a:pt x="8279" y="10953"/>
                    <a:pt x="8495" y="11188"/>
                    <a:pt x="8762" y="11188"/>
                  </a:cubicBezTo>
                  <a:lnTo>
                    <a:pt x="9399" y="11188"/>
                  </a:lnTo>
                  <a:lnTo>
                    <a:pt x="7942" y="19481"/>
                  </a:lnTo>
                  <a:lnTo>
                    <a:pt x="7502" y="19481"/>
                  </a:lnTo>
                  <a:lnTo>
                    <a:pt x="7502" y="21600"/>
                  </a:lnTo>
                  <a:lnTo>
                    <a:pt x="14436" y="21600"/>
                  </a:lnTo>
                  <a:lnTo>
                    <a:pt x="14436" y="19481"/>
                  </a:lnTo>
                  <a:lnTo>
                    <a:pt x="13993" y="19481"/>
                  </a:lnTo>
                  <a:lnTo>
                    <a:pt x="12537" y="11188"/>
                  </a:lnTo>
                  <a:lnTo>
                    <a:pt x="13176" y="11188"/>
                  </a:lnTo>
                  <a:cubicBezTo>
                    <a:pt x="13441" y="11188"/>
                    <a:pt x="13658" y="10954"/>
                    <a:pt x="13658" y="10663"/>
                  </a:cubicBezTo>
                  <a:cubicBezTo>
                    <a:pt x="13658" y="10375"/>
                    <a:pt x="13441" y="10140"/>
                    <a:pt x="13176" y="10140"/>
                  </a:cubicBezTo>
                  <a:lnTo>
                    <a:pt x="12847" y="10140"/>
                  </a:lnTo>
                  <a:cubicBezTo>
                    <a:pt x="13220" y="9853"/>
                    <a:pt x="13577" y="9492"/>
                    <a:pt x="13917" y="9085"/>
                  </a:cubicBezTo>
                  <a:close/>
                  <a:moveTo>
                    <a:pt x="1129" y="1337"/>
                  </a:moveTo>
                  <a:lnTo>
                    <a:pt x="4414" y="1337"/>
                  </a:lnTo>
                  <a:cubicBezTo>
                    <a:pt x="4716" y="3433"/>
                    <a:pt x="5646" y="6107"/>
                    <a:pt x="6952" y="8101"/>
                  </a:cubicBezTo>
                  <a:cubicBezTo>
                    <a:pt x="3421" y="7637"/>
                    <a:pt x="1741" y="3404"/>
                    <a:pt x="1129" y="1337"/>
                  </a:cubicBezTo>
                  <a:close/>
                  <a:moveTo>
                    <a:pt x="20470" y="1337"/>
                  </a:moveTo>
                  <a:cubicBezTo>
                    <a:pt x="19858" y="3404"/>
                    <a:pt x="18177" y="7638"/>
                    <a:pt x="14647" y="8101"/>
                  </a:cubicBezTo>
                  <a:cubicBezTo>
                    <a:pt x="15952" y="6107"/>
                    <a:pt x="16883" y="3433"/>
                    <a:pt x="17185" y="1337"/>
                  </a:cubicBezTo>
                  <a:lnTo>
                    <a:pt x="20470" y="1337"/>
                  </a:lnTo>
                  <a:close/>
                </a:path>
              </a:pathLst>
            </a:custGeom>
            <a:solidFill>
              <a:srgbClr val="FFFFFF"/>
            </a:solidFill>
            <a:ln w="12700" cap="flat">
              <a:noFill/>
              <a:miter lim="400000"/>
            </a:ln>
            <a:effectLst/>
          </p:spPr>
          <p:txBody>
            <a:bodyPr wrap="square" lIns="121919" tIns="121919" rIns="121919" bIns="121919" numCol="1" anchor="t">
              <a:noAutofit/>
            </a:bodyPr>
            <a:lstStyle/>
            <a:p>
              <a:pPr algn="l" defTabSz="1219200">
                <a:defRPr sz="4800">
                  <a:uFill>
                    <a:solidFill>
                      <a:srgbClr val="000000"/>
                    </a:solidFill>
                  </a:uFill>
                  <a:latin typeface="Calibri"/>
                  <a:ea typeface="Calibri"/>
                  <a:cs typeface="Calibri"/>
                  <a:sym typeface="Calibri"/>
                </a:defRPr>
              </a:pPr>
            </a:p>
          </p:txBody>
        </p:sp>
        <p:sp>
          <p:nvSpPr>
            <p:cNvPr id="289" name="Office365"/>
            <p:cNvSpPr txBox="1"/>
            <p:nvPr/>
          </p:nvSpPr>
          <p:spPr>
            <a:xfrm>
              <a:off x="11855956" y="394408"/>
              <a:ext cx="2503528" cy="639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1219200">
                <a:lnSpc>
                  <a:spcPct val="140000"/>
                </a:lnSpc>
                <a:spcBef>
                  <a:spcPts val="200"/>
                </a:spcBef>
                <a:tabLst>
                  <a:tab pos="939800" algn="l"/>
                  <a:tab pos="1892300" algn="l"/>
                  <a:tab pos="2844800" algn="l"/>
                  <a:tab pos="3784600" algn="l"/>
                  <a:tab pos="4737100" algn="l"/>
                  <a:tab pos="5689600" algn="l"/>
                  <a:tab pos="6629400" algn="l"/>
                  <a:tab pos="7581900" algn="l"/>
                  <a:tab pos="8534400" algn="l"/>
                  <a:tab pos="9474200" algn="l"/>
                  <a:tab pos="10426700" algn="l"/>
                  <a:tab pos="11379200" algn="l"/>
                </a:tabLst>
                <a:defRPr sz="4000">
                  <a:solidFill>
                    <a:srgbClr val="FFFFFF"/>
                  </a:solidFill>
                  <a:uFill>
                    <a:solidFill>
                      <a:srgbClr val="FFFFFF"/>
                    </a:solidFill>
                  </a:uFill>
                  <a:latin typeface="Helvetica"/>
                  <a:ea typeface="Helvetica"/>
                  <a:cs typeface="Helvetica"/>
                  <a:sym typeface="Helvetica"/>
                </a:defRPr>
              </a:lvl1pPr>
            </a:lstStyle>
            <a:p>
              <a:pPr/>
              <a:r>
                <a:t>Office365</a:t>
              </a:r>
            </a:p>
          </p:txBody>
        </p:sp>
        <p:sp>
          <p:nvSpPr>
            <p:cNvPr id="290" name="形状"/>
            <p:cNvSpPr/>
            <p:nvPr/>
          </p:nvSpPr>
          <p:spPr>
            <a:xfrm>
              <a:off x="12466752" y="5937496"/>
              <a:ext cx="557388" cy="574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291" name="形状"/>
            <p:cNvSpPr/>
            <p:nvPr/>
          </p:nvSpPr>
          <p:spPr>
            <a:xfrm>
              <a:off x="12466752" y="2800021"/>
              <a:ext cx="557388" cy="574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292" name="形状"/>
            <p:cNvSpPr/>
            <p:nvPr/>
          </p:nvSpPr>
          <p:spPr>
            <a:xfrm>
              <a:off x="12466752" y="1754167"/>
              <a:ext cx="557388" cy="574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293" name="形状"/>
            <p:cNvSpPr/>
            <p:nvPr/>
          </p:nvSpPr>
          <p:spPr>
            <a:xfrm>
              <a:off x="7036992" y="4891728"/>
              <a:ext cx="557388" cy="574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294" name="形状"/>
            <p:cNvSpPr/>
            <p:nvPr/>
          </p:nvSpPr>
          <p:spPr>
            <a:xfrm>
              <a:off x="7036992" y="3851270"/>
              <a:ext cx="557388" cy="574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295" name="形状"/>
            <p:cNvSpPr/>
            <p:nvPr/>
          </p:nvSpPr>
          <p:spPr>
            <a:xfrm>
              <a:off x="7036992" y="2800021"/>
              <a:ext cx="557388" cy="574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296" name="形状"/>
            <p:cNvSpPr/>
            <p:nvPr/>
          </p:nvSpPr>
          <p:spPr>
            <a:xfrm>
              <a:off x="7036992" y="1754167"/>
              <a:ext cx="557388" cy="574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297" name="线条"/>
            <p:cNvSpPr/>
            <p:nvPr/>
          </p:nvSpPr>
          <p:spPr>
            <a:xfrm flipH="1">
              <a:off x="20500" y="18857"/>
              <a:ext cx="1" cy="6559262"/>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98" name="线条"/>
            <p:cNvSpPr/>
            <p:nvPr/>
          </p:nvSpPr>
          <p:spPr>
            <a:xfrm>
              <a:off x="25422" y="11567"/>
              <a:ext cx="15612219" cy="1"/>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sp>
          <p:nvSpPr>
            <p:cNvPr id="299" name="线条"/>
            <p:cNvSpPr/>
            <p:nvPr/>
          </p:nvSpPr>
          <p:spPr>
            <a:xfrm>
              <a:off x="50845" y="1441284"/>
              <a:ext cx="15612218" cy="1"/>
            </a:xfrm>
            <a:prstGeom prst="line">
              <a:avLst/>
            </a:prstGeom>
            <a:noFill/>
            <a:ln w="12700" cap="flat">
              <a:solidFill>
                <a:srgbClr val="D9D9D9"/>
              </a:solidFill>
              <a:prstDash val="solid"/>
              <a:round/>
            </a:ln>
            <a:effectLst/>
          </p:spPr>
          <p:txBody>
            <a:bodyPr wrap="square" lIns="121919" tIns="121919" rIns="121919" bIns="121919" numCol="1" anchor="t">
              <a:noAutofit/>
            </a:bodyPr>
            <a:lstStyle/>
            <a:p>
              <a:pPr algn="l" defTabSz="1219200">
                <a:defRPr sz="3200">
                  <a:latin typeface="Helvetica"/>
                  <a:ea typeface="Helvetica"/>
                  <a:cs typeface="Helvetica"/>
                  <a:sym typeface="Helvetica"/>
                </a:defRPr>
              </a:pPr>
            </a:p>
          </p:txBody>
        </p:sp>
      </p:grpSp>
      <p:sp>
        <p:nvSpPr>
          <p:cNvPr id="301" name="形状"/>
          <p:cNvSpPr/>
          <p:nvPr/>
        </p:nvSpPr>
        <p:spPr>
          <a:xfrm>
            <a:off x="14153756" y="7384739"/>
            <a:ext cx="556888" cy="574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a:miter lim="400000"/>
          </a:ln>
        </p:spPr>
        <p:txBody>
          <a:bodyPr lIns="45719" rIns="45719"/>
          <a:lstStyle/>
          <a:p>
            <a:pPr algn="l" defTabSz="457200">
              <a:defRPr sz="1800">
                <a:uFill>
                  <a:solidFill>
                    <a:srgbClr val="000000"/>
                  </a:solidFill>
                </a:uFill>
                <a:latin typeface="Calibri"/>
                <a:ea typeface="Calibri"/>
                <a:cs typeface="Calibri"/>
                <a:sym typeface="Calibri"/>
              </a:defRPr>
            </a:pPr>
          </a:p>
        </p:txBody>
      </p:sp>
      <p:sp>
        <p:nvSpPr>
          <p:cNvPr id="302" name="形状"/>
          <p:cNvSpPr/>
          <p:nvPr/>
        </p:nvSpPr>
        <p:spPr>
          <a:xfrm>
            <a:off x="14153756" y="8381355"/>
            <a:ext cx="556888" cy="574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a:miter lim="400000"/>
          </a:ln>
        </p:spPr>
        <p:txBody>
          <a:bodyPr lIns="45719" rIns="45719"/>
          <a:lstStyle/>
          <a:p>
            <a:pPr algn="l" defTabSz="457200">
              <a:defRPr sz="1800">
                <a:uFill>
                  <a:solidFill>
                    <a:srgbClr val="000000"/>
                  </a:solidFill>
                </a:uFill>
                <a:latin typeface="Calibri"/>
                <a:ea typeface="Calibri"/>
                <a:cs typeface="Calibri"/>
                <a:sym typeface="Calibri"/>
              </a:defRPr>
            </a:pPr>
          </a:p>
        </p:txBody>
      </p:sp>
      <p:sp>
        <p:nvSpPr>
          <p:cNvPr id="303" name="矩形"/>
          <p:cNvSpPr/>
          <p:nvPr/>
        </p:nvSpPr>
        <p:spPr>
          <a:xfrm>
            <a:off x="17363230" y="3503359"/>
            <a:ext cx="5400115" cy="1443332"/>
          </a:xfrm>
          <a:prstGeom prst="rect">
            <a:avLst/>
          </a:prstGeom>
          <a:solidFill>
            <a:srgbClr val="A6AAA9"/>
          </a:solidFill>
          <a:ln w="12700">
            <a:miter lim="400000"/>
          </a:ln>
        </p:spPr>
        <p:txBody>
          <a:bodyPr lIns="121919" tIns="121919" rIns="121919" bIns="121919" anchor="ctr"/>
          <a:lstStyle/>
          <a:p>
            <a:pPr defTabSz="1219200">
              <a:defRPr sz="4800">
                <a:solidFill>
                  <a:schemeClr val="accent5">
                    <a:hueOff val="-444211"/>
                    <a:satOff val="-14915"/>
                    <a:lumOff val="22857"/>
                  </a:schemeClr>
                </a:solidFill>
                <a:uFill>
                  <a:solidFill>
                    <a:srgbClr val="000000"/>
                  </a:solidFill>
                </a:uFill>
                <a:latin typeface="Calibri"/>
                <a:ea typeface="Calibri"/>
                <a:cs typeface="Calibri"/>
                <a:sym typeface="Calibri"/>
              </a:defRPr>
            </a:pPr>
          </a:p>
        </p:txBody>
      </p:sp>
      <p:sp>
        <p:nvSpPr>
          <p:cNvPr id="304" name="线条"/>
          <p:cNvSpPr/>
          <p:nvPr/>
        </p:nvSpPr>
        <p:spPr>
          <a:xfrm>
            <a:off x="22753150" y="3711347"/>
            <a:ext cx="1" cy="6553377"/>
          </a:xfrm>
          <a:prstGeom prst="line">
            <a:avLst/>
          </a:prstGeom>
          <a:ln w="12700">
            <a:solidFill>
              <a:srgbClr val="D9D9D9"/>
            </a:solidFill>
          </a:ln>
        </p:spPr>
        <p:txBody>
          <a:bodyPr lIns="121919" tIns="121919" rIns="121919" bIns="121919"/>
          <a:lstStyle/>
          <a:p>
            <a:pPr algn="l" defTabSz="1219200">
              <a:defRPr sz="3200">
                <a:latin typeface="Helvetica"/>
                <a:ea typeface="Helvetica"/>
                <a:cs typeface="Helvetica"/>
                <a:sym typeface="Helvetica"/>
              </a:defRPr>
            </a:pPr>
          </a:p>
        </p:txBody>
      </p:sp>
      <p:sp>
        <p:nvSpPr>
          <p:cNvPr id="305" name="IMAP"/>
          <p:cNvSpPr txBox="1"/>
          <p:nvPr/>
        </p:nvSpPr>
        <p:spPr>
          <a:xfrm>
            <a:off x="19395189" y="3905161"/>
            <a:ext cx="1336197" cy="639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1219200">
              <a:lnSpc>
                <a:spcPct val="140000"/>
              </a:lnSpc>
              <a:spcBef>
                <a:spcPts val="200"/>
              </a:spcBef>
              <a:tabLst>
                <a:tab pos="939800" algn="l"/>
                <a:tab pos="1892300" algn="l"/>
                <a:tab pos="2844800" algn="l"/>
                <a:tab pos="3784600" algn="l"/>
                <a:tab pos="4737100" algn="l"/>
                <a:tab pos="5689600" algn="l"/>
                <a:tab pos="6629400" algn="l"/>
                <a:tab pos="7581900" algn="l"/>
                <a:tab pos="8534400" algn="l"/>
                <a:tab pos="9474200" algn="l"/>
                <a:tab pos="10426700" algn="l"/>
                <a:tab pos="11379200" algn="l"/>
              </a:tabLst>
              <a:defRPr sz="4000">
                <a:solidFill>
                  <a:srgbClr val="FFFFFF"/>
                </a:solidFill>
                <a:uFill>
                  <a:solidFill>
                    <a:srgbClr val="FFFFFF"/>
                  </a:solidFill>
                </a:uFill>
                <a:latin typeface="Helvetica"/>
                <a:ea typeface="Helvetica"/>
                <a:cs typeface="Helvetica"/>
                <a:sym typeface="Helvetica"/>
              </a:defRPr>
            </a:lvl1pPr>
          </a:lstStyle>
          <a:p>
            <a:pPr/>
            <a:r>
              <a:t>IMAP</a:t>
            </a:r>
          </a:p>
        </p:txBody>
      </p:sp>
      <p:sp>
        <p:nvSpPr>
          <p:cNvPr id="306" name="形状"/>
          <p:cNvSpPr/>
          <p:nvPr/>
        </p:nvSpPr>
        <p:spPr>
          <a:xfrm>
            <a:off x="18195678" y="4015475"/>
            <a:ext cx="4191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lnTo>
                  <a:pt x="0" y="2982"/>
                </a:lnTo>
                <a:lnTo>
                  <a:pt x="0" y="18606"/>
                </a:lnTo>
                <a:lnTo>
                  <a:pt x="10801" y="21600"/>
                </a:lnTo>
                <a:lnTo>
                  <a:pt x="21600" y="18606"/>
                </a:lnTo>
                <a:lnTo>
                  <a:pt x="21600" y="2985"/>
                </a:lnTo>
                <a:lnTo>
                  <a:pt x="10801" y="0"/>
                </a:lnTo>
                <a:close/>
                <a:moveTo>
                  <a:pt x="9895" y="19481"/>
                </a:moveTo>
                <a:lnTo>
                  <a:pt x="1800" y="17236"/>
                </a:lnTo>
                <a:lnTo>
                  <a:pt x="1800" y="5616"/>
                </a:lnTo>
                <a:lnTo>
                  <a:pt x="9895" y="7868"/>
                </a:lnTo>
                <a:lnTo>
                  <a:pt x="9895" y="19481"/>
                </a:lnTo>
                <a:close/>
                <a:moveTo>
                  <a:pt x="10795" y="6251"/>
                </a:moveTo>
                <a:lnTo>
                  <a:pt x="2891" y="4051"/>
                </a:lnTo>
                <a:lnTo>
                  <a:pt x="10801" y="1868"/>
                </a:lnTo>
                <a:lnTo>
                  <a:pt x="18709" y="4053"/>
                </a:lnTo>
                <a:lnTo>
                  <a:pt x="10795" y="6251"/>
                </a:lnTo>
                <a:close/>
                <a:moveTo>
                  <a:pt x="19800" y="17237"/>
                </a:moveTo>
                <a:lnTo>
                  <a:pt x="11695" y="19484"/>
                </a:lnTo>
                <a:lnTo>
                  <a:pt x="11695" y="7869"/>
                </a:lnTo>
                <a:lnTo>
                  <a:pt x="19800" y="5618"/>
                </a:lnTo>
                <a:lnTo>
                  <a:pt x="19800" y="17237"/>
                </a:lnTo>
                <a:close/>
              </a:path>
            </a:pathLst>
          </a:custGeom>
          <a:solidFill>
            <a:srgbClr val="FFFFFF"/>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307" name="形状"/>
          <p:cNvSpPr/>
          <p:nvPr/>
        </p:nvSpPr>
        <p:spPr>
          <a:xfrm>
            <a:off x="19784843" y="7329502"/>
            <a:ext cx="556888" cy="5741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a:miter lim="400000"/>
          </a:ln>
        </p:spPr>
        <p:txBody>
          <a:bodyPr lIns="45719" rIns="45719"/>
          <a:lstStyle/>
          <a:p>
            <a:pPr algn="l" defTabSz="457200">
              <a:defRPr sz="1800">
                <a:uFill>
                  <a:solidFill>
                    <a:srgbClr val="000000"/>
                  </a:solidFill>
                </a:uFill>
                <a:latin typeface="Calibri"/>
                <a:ea typeface="Calibri"/>
                <a:cs typeface="Calibri"/>
                <a:sym typeface="Calibri"/>
              </a:defRPr>
            </a:pPr>
          </a:p>
        </p:txBody>
      </p:sp>
      <p:sp>
        <p:nvSpPr>
          <p:cNvPr id="308" name="形状"/>
          <p:cNvSpPr/>
          <p:nvPr/>
        </p:nvSpPr>
        <p:spPr>
          <a:xfrm>
            <a:off x="19784843" y="8326118"/>
            <a:ext cx="556888" cy="5741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a:miter lim="400000"/>
          </a:ln>
        </p:spPr>
        <p:txBody>
          <a:bodyPr lIns="45719" rIns="45719"/>
          <a:lstStyle/>
          <a:p>
            <a:pPr algn="l" defTabSz="457200">
              <a:defRPr sz="1800">
                <a:uFill>
                  <a:solidFill>
                    <a:srgbClr val="000000"/>
                  </a:solidFill>
                </a:uFill>
                <a:latin typeface="Calibri"/>
                <a:ea typeface="Calibri"/>
                <a:cs typeface="Calibri"/>
                <a:sym typeface="Calibri"/>
              </a:defRPr>
            </a:pPr>
          </a:p>
        </p:txBody>
      </p:sp>
      <p:sp>
        <p:nvSpPr>
          <p:cNvPr id="309" name="形状"/>
          <p:cNvSpPr/>
          <p:nvPr/>
        </p:nvSpPr>
        <p:spPr>
          <a:xfrm>
            <a:off x="19784843" y="6282085"/>
            <a:ext cx="556888" cy="574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a:miter lim="400000"/>
          </a:ln>
        </p:spPr>
        <p:txBody>
          <a:bodyPr lIns="45719" rIns="45719"/>
          <a:lstStyle/>
          <a:p>
            <a:pPr algn="l" defTabSz="457200">
              <a:defRPr sz="1800">
                <a:uFill>
                  <a:solidFill>
                    <a:srgbClr val="000000"/>
                  </a:solidFill>
                </a:uFill>
                <a:latin typeface="Calibri"/>
                <a:ea typeface="Calibri"/>
                <a:cs typeface="Calibri"/>
                <a:sym typeface="Calibri"/>
              </a:defRPr>
            </a:pPr>
          </a:p>
        </p:txBody>
      </p:sp>
      <p:sp>
        <p:nvSpPr>
          <p:cNvPr id="310" name="形状"/>
          <p:cNvSpPr/>
          <p:nvPr/>
        </p:nvSpPr>
        <p:spPr>
          <a:xfrm>
            <a:off x="19784843" y="9437034"/>
            <a:ext cx="556888" cy="5741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699" y="7955"/>
                </a:moveTo>
                <a:lnTo>
                  <a:pt x="10117" y="15555"/>
                </a:lnTo>
                <a:cubicBezTo>
                  <a:pt x="9898" y="15774"/>
                  <a:pt x="9467" y="15953"/>
                  <a:pt x="9158" y="15953"/>
                </a:cubicBezTo>
                <a:lnTo>
                  <a:pt x="8503" y="15953"/>
                </a:lnTo>
                <a:cubicBezTo>
                  <a:pt x="8194" y="15953"/>
                  <a:pt x="7763" y="15773"/>
                  <a:pt x="7544" y="15555"/>
                </a:cubicBezTo>
                <a:lnTo>
                  <a:pt x="3974" y="11968"/>
                </a:lnTo>
                <a:cubicBezTo>
                  <a:pt x="3756" y="11749"/>
                  <a:pt x="3756" y="11391"/>
                  <a:pt x="3975" y="11172"/>
                </a:cubicBezTo>
                <a:lnTo>
                  <a:pt x="5380" y="9767"/>
                </a:lnTo>
                <a:cubicBezTo>
                  <a:pt x="5599" y="9548"/>
                  <a:pt x="5956" y="9548"/>
                  <a:pt x="6175" y="9767"/>
                </a:cubicBezTo>
                <a:lnTo>
                  <a:pt x="8456" y="12043"/>
                </a:lnTo>
                <a:cubicBezTo>
                  <a:pt x="8675" y="12262"/>
                  <a:pt x="9033" y="12261"/>
                  <a:pt x="9251" y="12042"/>
                </a:cubicBezTo>
                <a:lnTo>
                  <a:pt x="15504" y="5775"/>
                </a:lnTo>
                <a:cubicBezTo>
                  <a:pt x="15722" y="5557"/>
                  <a:pt x="16080" y="5555"/>
                  <a:pt x="16299" y="5773"/>
                </a:cubicBezTo>
                <a:lnTo>
                  <a:pt x="17697" y="7161"/>
                </a:lnTo>
                <a:cubicBezTo>
                  <a:pt x="17916" y="7379"/>
                  <a:pt x="17917" y="7736"/>
                  <a:pt x="17699" y="7955"/>
                </a:cubicBezTo>
                <a:close/>
              </a:path>
            </a:pathLst>
          </a:custGeom>
          <a:solidFill>
            <a:srgbClr val="2399DD"/>
          </a:solidFill>
          <a:ln w="12700">
            <a:miter lim="400000"/>
          </a:ln>
        </p:spPr>
        <p:txBody>
          <a:bodyPr lIns="45719" rIns="45719"/>
          <a:lstStyle/>
          <a:p>
            <a:pPr algn="l" defTabSz="457200">
              <a:defRPr sz="1800">
                <a:uFill>
                  <a:solidFill>
                    <a:srgbClr val="000000"/>
                  </a:solidFill>
                </a:u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3" name="管控"/>
          <p:cNvSpPr txBox="1"/>
          <p:nvPr>
            <p:ph type="title"/>
          </p:nvPr>
        </p:nvSpPr>
        <p:spPr>
          <a:prstGeom prst="rect">
            <a:avLst/>
          </a:prstGeom>
        </p:spPr>
        <p:txBody>
          <a:bodyPr/>
          <a:lstStyle/>
          <a:p>
            <a:pPr/>
            <a:r>
              <a:t>管控</a:t>
            </a:r>
          </a:p>
        </p:txBody>
      </p:sp>
      <p:sp>
        <p:nvSpPr>
          <p:cNvPr id="314" name="形状"/>
          <p:cNvSpPr/>
          <p:nvPr/>
        </p:nvSpPr>
        <p:spPr>
          <a:xfrm flipH="1">
            <a:off x="17879521" y="6934314"/>
            <a:ext cx="4472481" cy="3103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solidFill>
            <a:srgbClr val="E94F35">
              <a:alpha val="90000"/>
            </a:srgbClr>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315" name="形状"/>
          <p:cNvSpPr/>
          <p:nvPr/>
        </p:nvSpPr>
        <p:spPr>
          <a:xfrm flipH="1">
            <a:off x="13722385" y="4188154"/>
            <a:ext cx="5827148" cy="40441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solidFill>
            <a:srgbClr val="2399DE">
              <a:alpha val="90000"/>
            </a:srgbClr>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316" name="形状"/>
          <p:cNvSpPr/>
          <p:nvPr/>
        </p:nvSpPr>
        <p:spPr>
          <a:xfrm flipH="1">
            <a:off x="11394052" y="7188314"/>
            <a:ext cx="4472481" cy="3103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solidFill>
            <a:srgbClr val="F4C300">
              <a:alpha val="90000"/>
            </a:srgbClr>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317" name="形状"/>
          <p:cNvSpPr/>
          <p:nvPr/>
        </p:nvSpPr>
        <p:spPr>
          <a:xfrm flipH="1">
            <a:off x="11104577" y="4205234"/>
            <a:ext cx="2743837" cy="1904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solidFill>
            <a:srgbClr val="33495F">
              <a:alpha val="90000"/>
            </a:srgbClr>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318" name="形状"/>
          <p:cNvSpPr/>
          <p:nvPr/>
        </p:nvSpPr>
        <p:spPr>
          <a:xfrm flipH="1">
            <a:off x="18672849" y="3010349"/>
            <a:ext cx="2881156" cy="1999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solidFill>
            <a:srgbClr val="06BB9B">
              <a:alpha val="90000"/>
            </a:srgbClr>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319" name="形状"/>
          <p:cNvSpPr/>
          <p:nvPr/>
        </p:nvSpPr>
        <p:spPr>
          <a:xfrm flipH="1">
            <a:off x="15390317" y="9516533"/>
            <a:ext cx="3553423" cy="2466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solidFill>
            <a:srgbClr val="2ACA6B">
              <a:alpha val="90000"/>
            </a:srgbClr>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320" name="形状"/>
          <p:cNvSpPr/>
          <p:nvPr/>
        </p:nvSpPr>
        <p:spPr>
          <a:xfrm>
            <a:off x="15918538" y="5283182"/>
            <a:ext cx="989129" cy="1324899"/>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8750" y="9429"/>
                </a:moveTo>
                <a:lnTo>
                  <a:pt x="18750" y="5885"/>
                </a:lnTo>
                <a:cubicBezTo>
                  <a:pt x="18750" y="2636"/>
                  <a:pt x="15238" y="1"/>
                  <a:pt x="10907" y="1"/>
                </a:cubicBezTo>
                <a:cubicBezTo>
                  <a:pt x="10853" y="1"/>
                  <a:pt x="10814" y="-1"/>
                  <a:pt x="10761" y="0"/>
                </a:cubicBezTo>
                <a:cubicBezTo>
                  <a:pt x="10718" y="0"/>
                  <a:pt x="10662" y="2"/>
                  <a:pt x="10618" y="2"/>
                </a:cubicBezTo>
                <a:cubicBezTo>
                  <a:pt x="6286" y="2"/>
                  <a:pt x="2776" y="2636"/>
                  <a:pt x="2776" y="5886"/>
                </a:cubicBezTo>
                <a:lnTo>
                  <a:pt x="2776" y="9429"/>
                </a:lnTo>
                <a:lnTo>
                  <a:pt x="0" y="9429"/>
                </a:lnTo>
                <a:lnTo>
                  <a:pt x="0" y="21599"/>
                </a:lnTo>
                <a:lnTo>
                  <a:pt x="21600" y="21599"/>
                </a:lnTo>
                <a:lnTo>
                  <a:pt x="21600" y="9429"/>
                </a:lnTo>
                <a:lnTo>
                  <a:pt x="18750" y="9429"/>
                </a:lnTo>
                <a:close/>
                <a:moveTo>
                  <a:pt x="13251" y="19368"/>
                </a:moveTo>
                <a:lnTo>
                  <a:pt x="8353" y="19368"/>
                </a:lnTo>
                <a:lnTo>
                  <a:pt x="9552" y="15434"/>
                </a:lnTo>
                <a:cubicBezTo>
                  <a:pt x="8835" y="15113"/>
                  <a:pt x="8353" y="14527"/>
                  <a:pt x="8353" y="13855"/>
                </a:cubicBezTo>
                <a:cubicBezTo>
                  <a:pt x="8353" y="12840"/>
                  <a:pt x="9449" y="12017"/>
                  <a:pt x="10802" y="12017"/>
                </a:cubicBezTo>
                <a:cubicBezTo>
                  <a:pt x="12154" y="12017"/>
                  <a:pt x="13251" y="12840"/>
                  <a:pt x="13251" y="13855"/>
                </a:cubicBezTo>
                <a:cubicBezTo>
                  <a:pt x="13251" y="14530"/>
                  <a:pt x="12765" y="15118"/>
                  <a:pt x="12043" y="15438"/>
                </a:cubicBezTo>
                <a:lnTo>
                  <a:pt x="13251" y="19368"/>
                </a:lnTo>
                <a:close/>
                <a:moveTo>
                  <a:pt x="14826" y="9429"/>
                </a:moveTo>
                <a:lnTo>
                  <a:pt x="6699" y="9429"/>
                </a:lnTo>
                <a:lnTo>
                  <a:pt x="6699" y="5886"/>
                </a:lnTo>
                <a:cubicBezTo>
                  <a:pt x="6699" y="4265"/>
                  <a:pt x="8457" y="2946"/>
                  <a:pt x="10617" y="2946"/>
                </a:cubicBezTo>
                <a:cubicBezTo>
                  <a:pt x="10679" y="2946"/>
                  <a:pt x="10809" y="2944"/>
                  <a:pt x="10809" y="2944"/>
                </a:cubicBezTo>
                <a:cubicBezTo>
                  <a:pt x="10809" y="2944"/>
                  <a:pt x="10874" y="2946"/>
                  <a:pt x="10907" y="2946"/>
                </a:cubicBezTo>
                <a:cubicBezTo>
                  <a:pt x="13067" y="2946"/>
                  <a:pt x="14826" y="4264"/>
                  <a:pt x="14826" y="5885"/>
                </a:cubicBezTo>
                <a:lnTo>
                  <a:pt x="14826" y="9429"/>
                </a:lnTo>
                <a:close/>
              </a:path>
            </a:pathLst>
          </a:custGeom>
          <a:solidFill>
            <a:srgbClr val="FFFFFF"/>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321" name="形状"/>
          <p:cNvSpPr/>
          <p:nvPr/>
        </p:nvSpPr>
        <p:spPr>
          <a:xfrm>
            <a:off x="19819842" y="7751333"/>
            <a:ext cx="552249" cy="1002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49" y="14034"/>
                </a:moveTo>
                <a:lnTo>
                  <a:pt x="20209" y="7096"/>
                </a:lnTo>
                <a:lnTo>
                  <a:pt x="20213" y="7094"/>
                </a:lnTo>
                <a:lnTo>
                  <a:pt x="20209" y="7094"/>
                </a:lnTo>
                <a:lnTo>
                  <a:pt x="20213" y="7087"/>
                </a:lnTo>
                <a:lnTo>
                  <a:pt x="8435" y="7092"/>
                </a:lnTo>
                <a:cubicBezTo>
                  <a:pt x="8491" y="6986"/>
                  <a:pt x="11303" y="2726"/>
                  <a:pt x="12742" y="0"/>
                </a:cubicBezTo>
                <a:lnTo>
                  <a:pt x="6135" y="0"/>
                </a:lnTo>
                <a:lnTo>
                  <a:pt x="5" y="9570"/>
                </a:lnTo>
                <a:lnTo>
                  <a:pt x="0" y="9572"/>
                </a:lnTo>
                <a:lnTo>
                  <a:pt x="4" y="9572"/>
                </a:lnTo>
                <a:lnTo>
                  <a:pt x="0" y="9580"/>
                </a:lnTo>
                <a:lnTo>
                  <a:pt x="11778" y="9574"/>
                </a:lnTo>
                <a:cubicBezTo>
                  <a:pt x="11738" y="9650"/>
                  <a:pt x="10302" y="11811"/>
                  <a:pt x="8966" y="14035"/>
                </a:cubicBezTo>
                <a:lnTo>
                  <a:pt x="3449" y="14035"/>
                </a:lnTo>
                <a:lnTo>
                  <a:pt x="8580" y="21600"/>
                </a:lnTo>
                <a:lnTo>
                  <a:pt x="21600" y="14035"/>
                </a:lnTo>
                <a:lnTo>
                  <a:pt x="15749" y="14035"/>
                </a:lnTo>
                <a:lnTo>
                  <a:pt x="15749" y="14034"/>
                </a:lnTo>
                <a:close/>
              </a:path>
            </a:pathLst>
          </a:custGeom>
          <a:solidFill>
            <a:srgbClr val="FFFFFF"/>
          </a:solidFill>
          <a:ln w="12700">
            <a:miter lim="400000"/>
          </a:ln>
        </p:spPr>
        <p:txBody>
          <a:bodyPr lIns="121919" tIns="121919" rIns="121919" bIns="121919"/>
          <a:lstStyle/>
          <a:p>
            <a:pPr algn="l" defTabSz="1219200">
              <a:defRPr sz="4800">
                <a:uFill>
                  <a:solidFill>
                    <a:srgbClr val="000000"/>
                  </a:solidFill>
                </a:uFill>
                <a:latin typeface="Calibri"/>
                <a:ea typeface="Calibri"/>
                <a:cs typeface="Calibri"/>
                <a:sym typeface="Calibri"/>
              </a:defRPr>
            </a:pPr>
          </a:p>
        </p:txBody>
      </p:sp>
      <p:sp>
        <p:nvSpPr>
          <p:cNvPr id="322" name="附件"/>
          <p:cNvSpPr txBox="1"/>
          <p:nvPr/>
        </p:nvSpPr>
        <p:spPr>
          <a:xfrm>
            <a:off x="14746816" y="6720640"/>
            <a:ext cx="3407835" cy="7137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219200">
              <a:lnSpc>
                <a:spcPct val="140000"/>
              </a:lnSpc>
              <a:spcBef>
                <a:spcPts val="200"/>
              </a:spcBef>
              <a:defRPr sz="2600">
                <a:solidFill>
                  <a:srgbClr val="FFFFFF"/>
                </a:solidFill>
                <a:uFill>
                  <a:solidFill>
                    <a:srgbClr val="FFFFFF"/>
                  </a:solidFill>
                </a:uFill>
                <a:latin typeface="Roboto condensed"/>
                <a:ea typeface="Roboto condensed"/>
                <a:cs typeface="Roboto condensed"/>
                <a:sym typeface="Roboto condensed"/>
              </a:defRPr>
            </a:lvl1pPr>
          </a:lstStyle>
          <a:p>
            <a:pPr/>
            <a:r>
              <a:t>附件</a:t>
            </a:r>
          </a:p>
        </p:txBody>
      </p:sp>
      <p:sp>
        <p:nvSpPr>
          <p:cNvPr id="323" name="外部链接"/>
          <p:cNvSpPr txBox="1"/>
          <p:nvPr/>
        </p:nvSpPr>
        <p:spPr>
          <a:xfrm>
            <a:off x="11728058" y="9294802"/>
            <a:ext cx="3407836" cy="599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219200">
              <a:lnSpc>
                <a:spcPct val="140000"/>
              </a:lnSpc>
              <a:spcBef>
                <a:spcPts val="200"/>
              </a:spcBef>
              <a:defRPr b="1" sz="2000">
                <a:solidFill>
                  <a:srgbClr val="FFFFFF"/>
                </a:solidFill>
                <a:uFill>
                  <a:solidFill>
                    <a:srgbClr val="808080"/>
                  </a:solidFill>
                </a:uFill>
                <a:latin typeface="Roboto condensed"/>
                <a:ea typeface="Roboto condensed"/>
                <a:cs typeface="Roboto condensed"/>
                <a:sym typeface="Roboto condensed"/>
              </a:defRPr>
            </a:lvl1pPr>
          </a:lstStyle>
          <a:p>
            <a:pPr/>
            <a:r>
              <a:t>外部链接</a:t>
            </a:r>
          </a:p>
        </p:txBody>
      </p:sp>
      <p:sp>
        <p:nvSpPr>
          <p:cNvPr id="324" name="下发"/>
          <p:cNvSpPr txBox="1"/>
          <p:nvPr/>
        </p:nvSpPr>
        <p:spPr>
          <a:xfrm>
            <a:off x="18435738" y="8659802"/>
            <a:ext cx="3407835" cy="7137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1219200">
              <a:lnSpc>
                <a:spcPct val="140000"/>
              </a:lnSpc>
              <a:spcBef>
                <a:spcPts val="200"/>
              </a:spcBef>
              <a:defRPr sz="2000">
                <a:solidFill>
                  <a:srgbClr val="808080"/>
                </a:solidFill>
                <a:uFill>
                  <a:solidFill>
                    <a:srgbClr val="808080"/>
                  </a:solidFill>
                </a:uFill>
                <a:latin typeface="Roboto condensed"/>
                <a:ea typeface="Roboto condensed"/>
                <a:cs typeface="Roboto condensed"/>
                <a:sym typeface="Roboto condensed"/>
              </a:defRPr>
            </a:pPr>
            <a:r>
              <a:rPr sz="2600">
                <a:solidFill>
                  <a:srgbClr val="FFFFFF"/>
                </a:solidFill>
                <a:uFill>
                  <a:solidFill>
                    <a:srgbClr val="FFFFFF"/>
                  </a:solidFill>
                </a:uFill>
              </a:rPr>
              <a:t> </a:t>
            </a:r>
            <a:r>
              <a:rPr sz="2600">
                <a:solidFill>
                  <a:srgbClr val="FFFFFF"/>
                </a:solidFill>
                <a:uFill>
                  <a:solidFill>
                    <a:srgbClr val="FFFFFF"/>
                  </a:solidFill>
                </a:uFill>
              </a:rPr>
              <a:t>下发</a:t>
            </a:r>
          </a:p>
        </p:txBody>
      </p:sp>
      <p:sp>
        <p:nvSpPr>
          <p:cNvPr id="325" name="策略状态"/>
          <p:cNvSpPr txBox="1"/>
          <p:nvPr/>
        </p:nvSpPr>
        <p:spPr>
          <a:xfrm>
            <a:off x="18413705" y="4009562"/>
            <a:ext cx="3407836" cy="6629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219200">
              <a:lnSpc>
                <a:spcPct val="140000"/>
              </a:lnSpc>
              <a:spcBef>
                <a:spcPts val="200"/>
              </a:spcBef>
              <a:defRPr sz="2400">
                <a:solidFill>
                  <a:srgbClr val="FFFFFF"/>
                </a:solidFill>
                <a:uFill>
                  <a:solidFill>
                    <a:srgbClr val="808080"/>
                  </a:solidFill>
                </a:uFill>
                <a:latin typeface="Roboto condensed"/>
                <a:ea typeface="Roboto condensed"/>
                <a:cs typeface="Roboto condensed"/>
                <a:sym typeface="Roboto condensed"/>
              </a:defRPr>
            </a:lvl1pPr>
          </a:lstStyle>
          <a:p>
            <a:pPr/>
            <a:r>
              <a:t>策略状态</a:t>
            </a:r>
          </a:p>
        </p:txBody>
      </p:sp>
      <p:sp>
        <p:nvSpPr>
          <p:cNvPr id="326" name="复制-粘贴"/>
          <p:cNvSpPr txBox="1"/>
          <p:nvPr/>
        </p:nvSpPr>
        <p:spPr>
          <a:xfrm>
            <a:off x="15397061" y="10714346"/>
            <a:ext cx="3407836" cy="7137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219200">
              <a:lnSpc>
                <a:spcPct val="140000"/>
              </a:lnSpc>
              <a:spcBef>
                <a:spcPts val="200"/>
              </a:spcBef>
              <a:defRPr sz="2600">
                <a:solidFill>
                  <a:srgbClr val="FFFFFF"/>
                </a:solidFill>
                <a:uFill>
                  <a:solidFill>
                    <a:srgbClr val="FFFFFF"/>
                  </a:solidFill>
                </a:uFill>
                <a:latin typeface="Roboto condensed"/>
                <a:ea typeface="Roboto condensed"/>
                <a:cs typeface="Roboto condensed"/>
                <a:sym typeface="Roboto condensed"/>
              </a:defRPr>
            </a:lvl1pPr>
          </a:lstStyle>
          <a:p>
            <a:pPr/>
            <a:r>
              <a:t>复制-粘贴</a:t>
            </a:r>
          </a:p>
        </p:txBody>
      </p:sp>
      <p:sp>
        <p:nvSpPr>
          <p:cNvPr id="327" name="第三方应用"/>
          <p:cNvSpPr txBox="1"/>
          <p:nvPr/>
        </p:nvSpPr>
        <p:spPr>
          <a:xfrm>
            <a:off x="10772577" y="5118002"/>
            <a:ext cx="3407835" cy="7137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219200">
              <a:lnSpc>
                <a:spcPct val="140000"/>
              </a:lnSpc>
              <a:spcBef>
                <a:spcPts val="200"/>
              </a:spcBef>
              <a:defRPr b="1" sz="2600">
                <a:solidFill>
                  <a:srgbClr val="FFFFFF"/>
                </a:solidFill>
                <a:uFill>
                  <a:solidFill>
                    <a:srgbClr val="FFFFFF"/>
                  </a:solidFill>
                </a:uFill>
                <a:latin typeface="Helvetica"/>
                <a:ea typeface="Helvetica"/>
                <a:cs typeface="Helvetica"/>
                <a:sym typeface="Helvetica"/>
              </a:defRPr>
            </a:lvl1pPr>
          </a:lstStyle>
          <a:p>
            <a:pPr>
              <a:defRPr sz="2000">
                <a:solidFill>
                  <a:srgbClr val="808080"/>
                </a:solidFill>
                <a:uFill>
                  <a:solidFill>
                    <a:srgbClr val="808080"/>
                  </a:solidFill>
                </a:uFill>
              </a:defRPr>
            </a:pPr>
            <a:r>
              <a:rPr sz="2600">
                <a:solidFill>
                  <a:srgbClr val="FFFFFF"/>
                </a:solidFill>
                <a:uFill>
                  <a:solidFill>
                    <a:srgbClr val="FFFFFF"/>
                  </a:solidFill>
                </a:uFill>
              </a:rPr>
              <a:t>第三方应用</a:t>
            </a:r>
          </a:p>
        </p:txBody>
      </p:sp>
      <p:grpSp>
        <p:nvGrpSpPr>
          <p:cNvPr id="330" name="成组"/>
          <p:cNvGrpSpPr/>
          <p:nvPr/>
        </p:nvGrpSpPr>
        <p:grpSpPr>
          <a:xfrm>
            <a:off x="2039121" y="3123031"/>
            <a:ext cx="6094716" cy="5073493"/>
            <a:chOff x="0" y="0"/>
            <a:chExt cx="6094715" cy="5073492"/>
          </a:xfrm>
        </p:grpSpPr>
        <p:sp>
          <p:nvSpPr>
            <p:cNvPr id="328" name="内容及安全"/>
            <p:cNvSpPr txBox="1"/>
            <p:nvPr/>
          </p:nvSpPr>
          <p:spPr>
            <a:xfrm>
              <a:off x="0" y="0"/>
              <a:ext cx="6094716" cy="967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lvl1pPr algn="l" defTabSz="1219200">
                <a:lnSpc>
                  <a:spcPct val="140000"/>
                </a:lnSpc>
                <a:spcBef>
                  <a:spcPts val="700"/>
                </a:spcBef>
                <a:defRPr sz="3600">
                  <a:solidFill>
                    <a:srgbClr val="595959"/>
                  </a:solidFill>
                  <a:uFill>
                    <a:solidFill>
                      <a:srgbClr val="595959"/>
                    </a:solidFill>
                  </a:uFill>
                  <a:latin typeface="Helvetica"/>
                  <a:ea typeface="Helvetica"/>
                  <a:cs typeface="Helvetica"/>
                  <a:sym typeface="Helvetica"/>
                </a:defRPr>
              </a:lvl1pPr>
            </a:lstStyle>
            <a:p>
              <a:pPr/>
              <a:r>
                <a:t>内容及安全</a:t>
              </a:r>
            </a:p>
          </p:txBody>
        </p:sp>
        <p:sp>
          <p:nvSpPr>
            <p:cNvPr id="329" name="附件上传/下载权限, 附件格式/大小…"/>
            <p:cNvSpPr txBox="1"/>
            <p:nvPr/>
          </p:nvSpPr>
          <p:spPr>
            <a:xfrm>
              <a:off x="0" y="663530"/>
              <a:ext cx="6094716" cy="4409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algn="l"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附件上传/下载权限, 附件格式/大小</a:t>
              </a:r>
            </a:p>
            <a:p>
              <a:pPr algn="l"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第三方应用打开权限,</a:t>
              </a:r>
            </a:p>
            <a:p>
              <a:pPr algn="l"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外部链接打开权限</a:t>
              </a:r>
            </a:p>
          </p:txBody>
        </p:sp>
      </p:grpSp>
      <p:grpSp>
        <p:nvGrpSpPr>
          <p:cNvPr id="333" name="成组"/>
          <p:cNvGrpSpPr/>
          <p:nvPr/>
        </p:nvGrpSpPr>
        <p:grpSpPr>
          <a:xfrm>
            <a:off x="2038341" y="6469648"/>
            <a:ext cx="5662916" cy="3101847"/>
            <a:chOff x="0" y="0"/>
            <a:chExt cx="5662915" cy="3101846"/>
          </a:xfrm>
        </p:grpSpPr>
        <p:sp>
          <p:nvSpPr>
            <p:cNvPr id="331" name="用户权限"/>
            <p:cNvSpPr txBox="1"/>
            <p:nvPr/>
          </p:nvSpPr>
          <p:spPr>
            <a:xfrm>
              <a:off x="0" y="0"/>
              <a:ext cx="5662916" cy="898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lvl1pPr algn="l" defTabSz="1219200">
                <a:lnSpc>
                  <a:spcPct val="140000"/>
                </a:lnSpc>
                <a:spcBef>
                  <a:spcPts val="700"/>
                </a:spcBef>
                <a:defRPr sz="3600">
                  <a:solidFill>
                    <a:srgbClr val="595959"/>
                  </a:solidFill>
                  <a:uFill>
                    <a:solidFill>
                      <a:srgbClr val="595959"/>
                    </a:solidFill>
                  </a:uFill>
                  <a:latin typeface="Helvetica"/>
                  <a:ea typeface="Helvetica"/>
                  <a:cs typeface="Helvetica"/>
                  <a:sym typeface="Helvetica"/>
                </a:defRPr>
              </a:lvl1pPr>
            </a:lstStyle>
            <a:p>
              <a:pPr/>
              <a:r>
                <a:t>用户权限</a:t>
              </a:r>
            </a:p>
          </p:txBody>
        </p:sp>
        <p:sp>
          <p:nvSpPr>
            <p:cNvPr id="332" name="禁用/启用…"/>
            <p:cNvSpPr txBox="1"/>
            <p:nvPr/>
          </p:nvSpPr>
          <p:spPr>
            <a:xfrm>
              <a:off x="0" y="616520"/>
              <a:ext cx="5662916" cy="2485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algn="l"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禁用/启用</a:t>
              </a:r>
            </a:p>
            <a:p>
              <a:pPr algn="l"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更新策略</a:t>
              </a:r>
            </a:p>
            <a:p>
              <a:pPr algn="l"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pPr>
              <a:r>
                <a:t>状态查询</a:t>
              </a:r>
            </a:p>
          </p:txBody>
        </p:sp>
      </p:grpSp>
      <p:grpSp>
        <p:nvGrpSpPr>
          <p:cNvPr id="336" name="成组"/>
          <p:cNvGrpSpPr/>
          <p:nvPr/>
        </p:nvGrpSpPr>
        <p:grpSpPr>
          <a:xfrm>
            <a:off x="2116485" y="9975736"/>
            <a:ext cx="7264580" cy="3789386"/>
            <a:chOff x="0" y="0"/>
            <a:chExt cx="7264578" cy="3789385"/>
          </a:xfrm>
        </p:grpSpPr>
        <p:sp>
          <p:nvSpPr>
            <p:cNvPr id="334" name="策略状态"/>
            <p:cNvSpPr txBox="1"/>
            <p:nvPr/>
          </p:nvSpPr>
          <p:spPr>
            <a:xfrm>
              <a:off x="0" y="0"/>
              <a:ext cx="7264579" cy="11526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lvl1pPr algn="l" defTabSz="1219200">
                <a:lnSpc>
                  <a:spcPct val="140000"/>
                </a:lnSpc>
                <a:spcBef>
                  <a:spcPts val="700"/>
                </a:spcBef>
                <a:defRPr sz="3600">
                  <a:solidFill>
                    <a:srgbClr val="595959"/>
                  </a:solidFill>
                  <a:uFill>
                    <a:solidFill>
                      <a:srgbClr val="595959"/>
                    </a:solidFill>
                  </a:uFill>
                  <a:latin typeface="Helvetica"/>
                  <a:ea typeface="Helvetica"/>
                  <a:cs typeface="Helvetica"/>
                  <a:sym typeface="Helvetica"/>
                </a:defRPr>
              </a:lvl1pPr>
            </a:lstStyle>
            <a:p>
              <a:pPr/>
              <a:r>
                <a:t>策略状态</a:t>
              </a:r>
            </a:p>
          </p:txBody>
        </p:sp>
        <p:sp>
          <p:nvSpPr>
            <p:cNvPr id="335" name="IT管理员可以新建/编辑/下发/禁止和开通权限，他们可以查看策略下发的详情"/>
            <p:cNvSpPr txBox="1"/>
            <p:nvPr/>
          </p:nvSpPr>
          <p:spPr>
            <a:xfrm>
              <a:off x="0" y="790893"/>
              <a:ext cx="7264579" cy="29984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lvl1pPr algn="l" defTabSz="1219200">
                <a:lnSpc>
                  <a:spcPct val="120000"/>
                </a:lnSpc>
                <a:spcBef>
                  <a:spcPts val="500"/>
                </a:spcBef>
                <a:defRPr sz="2600">
                  <a:solidFill>
                    <a:srgbClr val="808080"/>
                  </a:solidFill>
                  <a:uFill>
                    <a:solidFill>
                      <a:srgbClr val="808080"/>
                    </a:solidFill>
                  </a:uFill>
                  <a:latin typeface="Helvetica"/>
                  <a:ea typeface="Helvetica"/>
                  <a:cs typeface="Helvetica"/>
                  <a:sym typeface="Helvetica"/>
                </a:defRPr>
              </a:lvl1pPr>
            </a:lstStyle>
            <a:p>
              <a:pPr/>
              <a:r>
                <a:t>IT管理员可以新建/编辑/下发/禁止和开通权限，他们可以查看策略下发的详情</a:t>
              </a:r>
            </a:p>
          </p:txBody>
        </p:sp>
      </p:grpSp>
      <p:sp>
        <p:nvSpPr>
          <p:cNvPr id="337" name="形状"/>
          <p:cNvSpPr/>
          <p:nvPr/>
        </p:nvSpPr>
        <p:spPr>
          <a:xfrm>
            <a:off x="12970947" y="8179466"/>
            <a:ext cx="989129" cy="1002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2186" y="3345"/>
                </a:moveTo>
                <a:cubicBezTo>
                  <a:pt x="12618" y="3344"/>
                  <a:pt x="12961" y="3510"/>
                  <a:pt x="13181" y="3771"/>
                </a:cubicBezTo>
                <a:cubicBezTo>
                  <a:pt x="13402" y="4031"/>
                  <a:pt x="13503" y="4374"/>
                  <a:pt x="13503" y="4726"/>
                </a:cubicBezTo>
                <a:cubicBezTo>
                  <a:pt x="13503" y="5637"/>
                  <a:pt x="12779" y="6500"/>
                  <a:pt x="11769" y="6503"/>
                </a:cubicBezTo>
                <a:cubicBezTo>
                  <a:pt x="11760" y="6503"/>
                  <a:pt x="11751" y="6503"/>
                  <a:pt x="11743" y="6503"/>
                </a:cubicBezTo>
                <a:cubicBezTo>
                  <a:pt x="10951" y="6503"/>
                  <a:pt x="10456" y="5915"/>
                  <a:pt x="10451" y="5060"/>
                </a:cubicBezTo>
                <a:cubicBezTo>
                  <a:pt x="10452" y="4322"/>
                  <a:pt x="11045" y="3350"/>
                  <a:pt x="12186" y="3345"/>
                </a:cubicBezTo>
                <a:close/>
                <a:moveTo>
                  <a:pt x="13494" y="15452"/>
                </a:moveTo>
                <a:cubicBezTo>
                  <a:pt x="11983" y="17102"/>
                  <a:pt x="10120" y="18086"/>
                  <a:pt x="9411" y="18095"/>
                </a:cubicBezTo>
                <a:cubicBezTo>
                  <a:pt x="9410" y="18095"/>
                  <a:pt x="9408" y="18095"/>
                  <a:pt x="9407" y="18095"/>
                </a:cubicBezTo>
                <a:cubicBezTo>
                  <a:pt x="9167" y="18095"/>
                  <a:pt x="8918" y="18032"/>
                  <a:pt x="8738" y="17836"/>
                </a:cubicBezTo>
                <a:cubicBezTo>
                  <a:pt x="8556" y="17639"/>
                  <a:pt x="8463" y="17338"/>
                  <a:pt x="8463" y="16909"/>
                </a:cubicBezTo>
                <a:cubicBezTo>
                  <a:pt x="8463" y="16580"/>
                  <a:pt x="8517" y="15872"/>
                  <a:pt x="8640" y="15359"/>
                </a:cubicBezTo>
                <a:lnTo>
                  <a:pt x="9723" y="10691"/>
                </a:lnTo>
                <a:cubicBezTo>
                  <a:pt x="9776" y="10430"/>
                  <a:pt x="9805" y="10247"/>
                  <a:pt x="9806" y="10153"/>
                </a:cubicBezTo>
                <a:cubicBezTo>
                  <a:pt x="9619" y="10221"/>
                  <a:pt x="8795" y="10824"/>
                  <a:pt x="8388" y="11141"/>
                </a:cubicBezTo>
                <a:lnTo>
                  <a:pt x="8244" y="11248"/>
                </a:lnTo>
                <a:lnTo>
                  <a:pt x="7822" y="10103"/>
                </a:lnTo>
                <a:lnTo>
                  <a:pt x="7905" y="10026"/>
                </a:lnTo>
                <a:cubicBezTo>
                  <a:pt x="9430" y="8615"/>
                  <a:pt x="11262" y="7485"/>
                  <a:pt x="12103" y="7475"/>
                </a:cubicBezTo>
                <a:cubicBezTo>
                  <a:pt x="12343" y="7471"/>
                  <a:pt x="12552" y="7594"/>
                  <a:pt x="12664" y="7792"/>
                </a:cubicBezTo>
                <a:cubicBezTo>
                  <a:pt x="12780" y="7987"/>
                  <a:pt x="12825" y="8241"/>
                  <a:pt x="12825" y="8547"/>
                </a:cubicBezTo>
                <a:cubicBezTo>
                  <a:pt x="12825" y="8880"/>
                  <a:pt x="12769" y="9575"/>
                  <a:pt x="12665" y="10026"/>
                </a:cubicBezTo>
                <a:lnTo>
                  <a:pt x="11476" y="14865"/>
                </a:lnTo>
                <a:cubicBezTo>
                  <a:pt x="11420" y="15097"/>
                  <a:pt x="11397" y="15267"/>
                  <a:pt x="11397" y="15375"/>
                </a:cubicBezTo>
                <a:cubicBezTo>
                  <a:pt x="11396" y="15435"/>
                  <a:pt x="11405" y="15475"/>
                  <a:pt x="11411" y="15494"/>
                </a:cubicBezTo>
                <a:cubicBezTo>
                  <a:pt x="11537" y="15478"/>
                  <a:pt x="12381" y="14900"/>
                  <a:pt x="12928" y="14397"/>
                </a:cubicBezTo>
                <a:lnTo>
                  <a:pt x="13057" y="14279"/>
                </a:lnTo>
                <a:lnTo>
                  <a:pt x="13508" y="15269"/>
                </a:lnTo>
                <a:lnTo>
                  <a:pt x="13571" y="15366"/>
                </a:lnTo>
                <a:lnTo>
                  <a:pt x="13494" y="15452"/>
                </a:lnTo>
                <a:close/>
              </a:path>
            </a:pathLst>
          </a:custGeom>
          <a:solidFill>
            <a:srgbClr val="FFFFFF"/>
          </a:solidFill>
          <a:ln w="12700">
            <a:miter lim="400000"/>
          </a:ln>
        </p:spPr>
        <p:txBody>
          <a:bodyPr lIns="45719" rIns="45719"/>
          <a:lstStyle/>
          <a:p>
            <a:pPr algn="l" defTabSz="457200">
              <a:defRPr sz="1800">
                <a:uFill>
                  <a:solidFill>
                    <a:srgbClr val="000000"/>
                  </a:solidFill>
                </a:u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01/  关于BeMail…"/>
          <p:cNvSpPr txBox="1"/>
          <p:nvPr>
            <p:ph type="body" idx="1"/>
          </p:nvPr>
        </p:nvSpPr>
        <p:spPr>
          <a:xfrm>
            <a:off x="765135" y="1428109"/>
            <a:ext cx="18347183" cy="10859782"/>
          </a:xfrm>
          <a:prstGeom prst="rect">
            <a:avLst/>
          </a:prstGeom>
        </p:spPr>
        <p:txBody>
          <a:bodyPr/>
          <a:lstStyle/>
          <a:p>
            <a:pPr defTabSz="569594">
              <a:spcBef>
                <a:spcPts val="4000"/>
              </a:spcBef>
              <a:defRPr sz="3588">
                <a:solidFill>
                  <a:srgbClr val="FFFFFF">
                    <a:alpha val="60000"/>
                  </a:srgbClr>
                </a:solidFill>
                <a:latin typeface="Helvetica"/>
                <a:ea typeface="Helvetica"/>
                <a:cs typeface="Helvetica"/>
                <a:sym typeface="Helvetica"/>
              </a:defRPr>
            </a:pPr>
            <a:r>
              <a:t> 01/  关于BeMail</a:t>
            </a:r>
          </a:p>
          <a:p>
            <a:pPr defTabSz="569594">
              <a:spcBef>
                <a:spcPts val="4000"/>
              </a:spcBef>
              <a:defRPr sz="2760">
                <a:solidFill>
                  <a:srgbClr val="FFFFFF">
                    <a:alpha val="60000"/>
                  </a:srgbClr>
                </a:solidFill>
                <a:latin typeface="Helvetica"/>
                <a:ea typeface="Helvetica"/>
                <a:cs typeface="Helvetica"/>
                <a:sym typeface="Helvetica"/>
              </a:defRPr>
            </a:pPr>
            <a:r>
              <a:t>             企业移动电邮</a:t>
            </a:r>
          </a:p>
          <a:p>
            <a:pPr defTabSz="569594">
              <a:spcBef>
                <a:spcPts val="4000"/>
              </a:spcBef>
              <a:defRPr sz="2760">
                <a:solidFill>
                  <a:srgbClr val="FFFFFF">
                    <a:alpha val="60000"/>
                  </a:srgbClr>
                </a:solidFill>
                <a:latin typeface="Helvetica"/>
                <a:ea typeface="Helvetica"/>
                <a:cs typeface="Helvetica"/>
                <a:sym typeface="Helvetica"/>
              </a:defRPr>
            </a:pPr>
            <a:r>
              <a:t>             迫切需求</a:t>
            </a:r>
          </a:p>
          <a:p>
            <a:pPr defTabSz="569594">
              <a:spcBef>
                <a:spcPts val="4000"/>
              </a:spcBef>
              <a:defRPr sz="2760">
                <a:solidFill>
                  <a:srgbClr val="FFFFFF">
                    <a:alpha val="60000"/>
                  </a:srgbClr>
                </a:solidFill>
                <a:latin typeface="Helvetica"/>
                <a:ea typeface="Helvetica"/>
                <a:cs typeface="Helvetica"/>
                <a:sym typeface="Helvetica"/>
              </a:defRPr>
            </a:pPr>
            <a:r>
              <a:t>             BeMail定位</a:t>
            </a:r>
          </a:p>
          <a:p>
            <a:pPr defTabSz="569594">
              <a:spcBef>
                <a:spcPts val="4000"/>
              </a:spcBef>
              <a:defRPr sz="3588">
                <a:solidFill>
                  <a:srgbClr val="FFFFFF">
                    <a:alpha val="60000"/>
                  </a:srgbClr>
                </a:solidFill>
                <a:latin typeface="Helvetica"/>
                <a:ea typeface="Helvetica"/>
                <a:cs typeface="Helvetica"/>
                <a:sym typeface="Helvetica"/>
              </a:defRPr>
            </a:pPr>
            <a:r>
              <a:t> 02/   BeMail形态及架构</a:t>
            </a:r>
          </a:p>
          <a:p>
            <a:pPr defTabSz="569594">
              <a:spcBef>
                <a:spcPts val="4000"/>
              </a:spcBef>
              <a:defRPr sz="2760">
                <a:solidFill>
                  <a:srgbClr val="FFFFFF">
                    <a:alpha val="60000"/>
                  </a:srgbClr>
                </a:solidFill>
                <a:latin typeface="Helvetica"/>
                <a:ea typeface="Helvetica"/>
                <a:cs typeface="Helvetica"/>
                <a:sym typeface="Helvetica"/>
              </a:defRPr>
            </a:pPr>
            <a:r>
              <a:t>             产品形态</a:t>
            </a:r>
          </a:p>
          <a:p>
            <a:pPr defTabSz="569594">
              <a:spcBef>
                <a:spcPts val="4000"/>
              </a:spcBef>
              <a:defRPr sz="2760">
                <a:solidFill>
                  <a:srgbClr val="FFFFFF">
                    <a:alpha val="60000"/>
                  </a:srgbClr>
                </a:solidFill>
                <a:latin typeface="Helvetica"/>
                <a:ea typeface="Helvetica"/>
                <a:cs typeface="Helvetica"/>
                <a:sym typeface="Helvetica"/>
              </a:defRPr>
            </a:pPr>
            <a:r>
              <a:t>             BeMail架构</a:t>
            </a:r>
          </a:p>
          <a:p>
            <a:pPr defTabSz="569594">
              <a:spcBef>
                <a:spcPts val="4000"/>
              </a:spcBef>
              <a:defRPr sz="3588">
                <a:solidFill>
                  <a:srgbClr val="FFFFFF">
                    <a:alpha val="60000"/>
                  </a:srgbClr>
                </a:solidFill>
                <a:latin typeface="Helvetica"/>
                <a:ea typeface="Helvetica"/>
                <a:cs typeface="Helvetica"/>
                <a:sym typeface="Helvetica"/>
              </a:defRPr>
            </a:pPr>
            <a:r>
              <a:t> 03/   BeMail价值及优势</a:t>
            </a:r>
          </a:p>
          <a:p>
            <a:pPr defTabSz="569594">
              <a:spcBef>
                <a:spcPts val="4000"/>
              </a:spcBef>
              <a:defRPr sz="4968">
                <a:latin typeface="Helvetica"/>
                <a:ea typeface="Helvetica"/>
                <a:cs typeface="Helvetica"/>
                <a:sym typeface="Helvetica"/>
              </a:defRPr>
            </a:pPr>
            <a:r>
              <a:t>04/ BeMail产品展示</a:t>
            </a:r>
          </a:p>
        </p:txBody>
      </p:sp>
      <p:sp>
        <p:nvSpPr>
          <p:cNvPr id="340" name="NQSky BeMail 3.2"/>
          <p:cNvSpPr txBox="1"/>
          <p:nvPr>
            <p:ph type="title"/>
          </p:nvPr>
        </p:nvSpPr>
        <p:spPr>
          <a:prstGeom prst="rect">
            <a:avLst/>
          </a:prstGeom>
        </p:spPr>
        <p:txBody>
          <a:bodyPr/>
          <a:lstStyle>
            <a:lvl1pPr>
              <a:defRPr b="1">
                <a:latin typeface="Helvetica"/>
                <a:ea typeface="Helvetica"/>
                <a:cs typeface="Helvetica"/>
                <a:sym typeface="Helvetica"/>
              </a:defRPr>
            </a:lvl1pPr>
          </a:lstStyle>
          <a:p>
            <a:pPr/>
            <a:r>
              <a:t>NQSky BeMail 3.2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2" name="pasted-image.pdf" descr="pasted-image.pdf"/>
          <p:cNvPicPr>
            <a:picLocks noChangeAspect="1"/>
          </p:cNvPicPr>
          <p:nvPr/>
        </p:nvPicPr>
        <p:blipFill>
          <a:blip r:embed="rId2">
            <a:extLst/>
          </a:blip>
          <a:stretch>
            <a:fillRect/>
          </a:stretch>
        </p:blipFill>
        <p:spPr>
          <a:xfrm>
            <a:off x="2108878" y="2755900"/>
            <a:ext cx="16141701" cy="8890000"/>
          </a:xfrm>
          <a:prstGeom prst="rect">
            <a:avLst/>
          </a:prstGeom>
          <a:ln w="12700">
            <a:miter lim="400000"/>
          </a:ln>
        </p:spPr>
      </p:pic>
      <p:sp>
        <p:nvSpPr>
          <p:cNvPr id="343"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4" name="BeMail 管理平台"/>
          <p:cNvSpPr txBox="1"/>
          <p:nvPr>
            <p:ph type="title"/>
          </p:nvPr>
        </p:nvSpPr>
        <p:spPr>
          <a:prstGeom prst="rect">
            <a:avLst/>
          </a:prstGeom>
        </p:spPr>
        <p:txBody>
          <a:bodyPr/>
          <a:lstStyle/>
          <a:p>
            <a:pPr/>
            <a:r>
              <a:t>BeMail 管理平台</a:t>
            </a:r>
          </a:p>
        </p:txBody>
      </p:sp>
      <p:sp>
        <p:nvSpPr>
          <p:cNvPr id="345" name="矩形"/>
          <p:cNvSpPr/>
          <p:nvPr/>
        </p:nvSpPr>
        <p:spPr>
          <a:xfrm>
            <a:off x="2149733" y="3487859"/>
            <a:ext cx="3070058" cy="8136028"/>
          </a:xfrm>
          <a:prstGeom prst="rect">
            <a:avLst/>
          </a:prstGeom>
          <a:ln w="63500">
            <a:solidFill>
              <a:srgbClr val="E97F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46" name="线条"/>
          <p:cNvSpPr/>
          <p:nvPr/>
        </p:nvSpPr>
        <p:spPr>
          <a:xfrm>
            <a:off x="3419076" y="11622023"/>
            <a:ext cx="1" cy="431801"/>
          </a:xfrm>
          <a:prstGeom prst="line">
            <a:avLst/>
          </a:prstGeom>
          <a:ln w="63500">
            <a:solidFill>
              <a:srgbClr val="E97F00"/>
            </a:solidFill>
            <a:miter lim="400000"/>
          </a:ln>
        </p:spPr>
        <p:txBody>
          <a:bodyPr lIns="50800" tIns="50800" rIns="50800" bIns="50800" anchor="ctr"/>
          <a:lstStyle/>
          <a:p>
            <a:pPr>
              <a:defRPr sz="3200"/>
            </a:pPr>
          </a:p>
        </p:txBody>
      </p:sp>
      <p:sp>
        <p:nvSpPr>
          <p:cNvPr id="347" name="椭圆形"/>
          <p:cNvSpPr/>
          <p:nvPr/>
        </p:nvSpPr>
        <p:spPr>
          <a:xfrm>
            <a:off x="3245613" y="12048023"/>
            <a:ext cx="346927" cy="328823"/>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48" name="导航栏： BeMail导航 - 用户管理、策略、数据与日志、设置"/>
          <p:cNvSpPr txBox="1"/>
          <p:nvPr/>
        </p:nvSpPr>
        <p:spPr>
          <a:xfrm>
            <a:off x="2268984" y="12333788"/>
            <a:ext cx="5688331" cy="121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sz="3000"/>
              <a:t>导航栏：</a:t>
            </a:r>
            <a:br/>
            <a:r>
              <a:rPr sz="2000"/>
              <a:t>BeMail导航 - 用户管理、策略、数据与日志、设置</a:t>
            </a:r>
          </a:p>
        </p:txBody>
      </p:sp>
      <p:sp>
        <p:nvSpPr>
          <p:cNvPr id="349" name="矩形"/>
          <p:cNvSpPr/>
          <p:nvPr/>
        </p:nvSpPr>
        <p:spPr>
          <a:xfrm>
            <a:off x="5270589" y="3477504"/>
            <a:ext cx="4902693" cy="776985"/>
          </a:xfrm>
          <a:prstGeom prst="rect">
            <a:avLst/>
          </a:prstGeom>
          <a:ln w="63500">
            <a:solidFill>
              <a:srgbClr val="E97F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50" name="矩形"/>
          <p:cNvSpPr/>
          <p:nvPr/>
        </p:nvSpPr>
        <p:spPr>
          <a:xfrm>
            <a:off x="5317353" y="4391312"/>
            <a:ext cx="10745409" cy="7263555"/>
          </a:xfrm>
          <a:prstGeom prst="rect">
            <a:avLst/>
          </a:prstGeom>
          <a:ln w="63500">
            <a:solidFill>
              <a:srgbClr val="E97F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51" name="矩形"/>
          <p:cNvSpPr/>
          <p:nvPr/>
        </p:nvSpPr>
        <p:spPr>
          <a:xfrm>
            <a:off x="16160325" y="4391312"/>
            <a:ext cx="2149960" cy="7263555"/>
          </a:xfrm>
          <a:prstGeom prst="rect">
            <a:avLst/>
          </a:prstGeom>
          <a:ln w="63500">
            <a:solidFill>
              <a:srgbClr val="E97F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52" name="线条"/>
          <p:cNvSpPr/>
          <p:nvPr/>
        </p:nvSpPr>
        <p:spPr>
          <a:xfrm>
            <a:off x="10205947" y="3865996"/>
            <a:ext cx="2004399" cy="1"/>
          </a:xfrm>
          <a:prstGeom prst="line">
            <a:avLst/>
          </a:prstGeom>
          <a:ln w="63500">
            <a:solidFill>
              <a:srgbClr val="E97F00"/>
            </a:solidFill>
            <a:miter lim="400000"/>
          </a:ln>
        </p:spPr>
        <p:txBody>
          <a:bodyPr lIns="50800" tIns="50800" rIns="50800" bIns="50800" anchor="ctr"/>
          <a:lstStyle/>
          <a:p>
            <a:pPr>
              <a:defRPr sz="3200"/>
            </a:pPr>
          </a:p>
        </p:txBody>
      </p:sp>
      <p:sp>
        <p:nvSpPr>
          <p:cNvPr id="353" name="椭圆形"/>
          <p:cNvSpPr/>
          <p:nvPr/>
        </p:nvSpPr>
        <p:spPr>
          <a:xfrm>
            <a:off x="12150273" y="3701585"/>
            <a:ext cx="346927" cy="328823"/>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54" name="面包屑导航：…"/>
          <p:cNvSpPr txBox="1"/>
          <p:nvPr/>
        </p:nvSpPr>
        <p:spPr>
          <a:xfrm>
            <a:off x="12580585" y="3370696"/>
            <a:ext cx="250621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sz="3000"/>
              <a:t>面包屑导航：</a:t>
            </a:r>
            <a:endParaRPr sz="3000"/>
          </a:p>
          <a:p>
            <a:pPr algn="l">
              <a:defRPr sz="2000"/>
            </a:pPr>
            <a:r>
              <a:t>当前位置及路径</a:t>
            </a:r>
          </a:p>
        </p:txBody>
      </p:sp>
      <p:sp>
        <p:nvSpPr>
          <p:cNvPr id="355" name="线条"/>
          <p:cNvSpPr/>
          <p:nvPr/>
        </p:nvSpPr>
        <p:spPr>
          <a:xfrm>
            <a:off x="18273983" y="7200900"/>
            <a:ext cx="1003177" cy="0"/>
          </a:xfrm>
          <a:prstGeom prst="line">
            <a:avLst/>
          </a:prstGeom>
          <a:ln w="63500">
            <a:solidFill>
              <a:srgbClr val="E97F00"/>
            </a:solidFill>
            <a:miter lim="400000"/>
          </a:ln>
        </p:spPr>
        <p:txBody>
          <a:bodyPr lIns="50800" tIns="50800" rIns="50800" bIns="50800" anchor="ctr"/>
          <a:lstStyle/>
          <a:p>
            <a:pPr>
              <a:defRPr sz="3200"/>
            </a:pPr>
          </a:p>
        </p:txBody>
      </p:sp>
      <p:sp>
        <p:nvSpPr>
          <p:cNvPr id="356" name="椭圆形"/>
          <p:cNvSpPr/>
          <p:nvPr/>
        </p:nvSpPr>
        <p:spPr>
          <a:xfrm>
            <a:off x="19266042" y="7036489"/>
            <a:ext cx="346927" cy="328822"/>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57" name="组织架构：…"/>
          <p:cNvSpPr txBox="1"/>
          <p:nvPr/>
        </p:nvSpPr>
        <p:spPr>
          <a:xfrm>
            <a:off x="19644921" y="6705600"/>
            <a:ext cx="3162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sz="3000"/>
              <a:t>组织架构：</a:t>
            </a:r>
            <a:endParaRPr sz="3000"/>
          </a:p>
          <a:p>
            <a:pPr algn="l">
              <a:defRPr sz="2000"/>
            </a:pPr>
            <a:r>
              <a:t>显示用户组、架构、根目录</a:t>
            </a:r>
          </a:p>
        </p:txBody>
      </p:sp>
      <p:sp>
        <p:nvSpPr>
          <p:cNvPr id="358" name="线条"/>
          <p:cNvSpPr/>
          <p:nvPr/>
        </p:nvSpPr>
        <p:spPr>
          <a:xfrm>
            <a:off x="10629663" y="11652220"/>
            <a:ext cx="1" cy="431801"/>
          </a:xfrm>
          <a:prstGeom prst="line">
            <a:avLst/>
          </a:prstGeom>
          <a:ln w="63500">
            <a:solidFill>
              <a:srgbClr val="E97F00"/>
            </a:solidFill>
            <a:miter lim="400000"/>
          </a:ln>
        </p:spPr>
        <p:txBody>
          <a:bodyPr lIns="50800" tIns="50800" rIns="50800" bIns="50800" anchor="ctr"/>
          <a:lstStyle/>
          <a:p>
            <a:pPr>
              <a:defRPr sz="3200"/>
            </a:pPr>
          </a:p>
        </p:txBody>
      </p:sp>
      <p:sp>
        <p:nvSpPr>
          <p:cNvPr id="359" name="椭圆形"/>
          <p:cNvSpPr/>
          <p:nvPr/>
        </p:nvSpPr>
        <p:spPr>
          <a:xfrm>
            <a:off x="10456200" y="12078220"/>
            <a:ext cx="346927" cy="328823"/>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60" name="用户的BeMail权限管理： 显示用户姓名、账号、邮箱、状态等操作"/>
          <p:cNvSpPr txBox="1"/>
          <p:nvPr/>
        </p:nvSpPr>
        <p:spPr>
          <a:xfrm>
            <a:off x="9479571" y="12363985"/>
            <a:ext cx="4686301" cy="121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sz="3000"/>
              <a:t>用户的BeMail权限管理：</a:t>
            </a:r>
            <a:br/>
            <a:r>
              <a:rPr sz="2000"/>
              <a:t>显示用户姓名、账号、邮箱、状态等操作</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2" name="pasted-image.pdf" descr="pasted-image.pdf"/>
          <p:cNvPicPr>
            <a:picLocks noChangeAspect="1"/>
          </p:cNvPicPr>
          <p:nvPr/>
        </p:nvPicPr>
        <p:blipFill>
          <a:blip r:embed="rId2">
            <a:extLst/>
          </a:blip>
          <a:stretch>
            <a:fillRect/>
          </a:stretch>
        </p:blipFill>
        <p:spPr>
          <a:xfrm>
            <a:off x="2140436" y="2730500"/>
            <a:ext cx="16154401" cy="8890000"/>
          </a:xfrm>
          <a:prstGeom prst="rect">
            <a:avLst/>
          </a:prstGeom>
          <a:ln w="12700">
            <a:miter lim="400000"/>
          </a:ln>
        </p:spPr>
      </p:pic>
      <p:sp>
        <p:nvSpPr>
          <p:cNvPr id="363"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BeMail 管理平台"/>
          <p:cNvSpPr txBox="1"/>
          <p:nvPr>
            <p:ph type="title"/>
          </p:nvPr>
        </p:nvSpPr>
        <p:spPr>
          <a:prstGeom prst="rect">
            <a:avLst/>
          </a:prstGeom>
        </p:spPr>
        <p:txBody>
          <a:bodyPr/>
          <a:lstStyle/>
          <a:p>
            <a:pPr/>
            <a:r>
              <a:t>BeMail 管理平台</a:t>
            </a:r>
          </a:p>
        </p:txBody>
      </p:sp>
      <p:sp>
        <p:nvSpPr>
          <p:cNvPr id="365" name="矩形"/>
          <p:cNvSpPr/>
          <p:nvPr/>
        </p:nvSpPr>
        <p:spPr>
          <a:xfrm>
            <a:off x="6590189" y="3723778"/>
            <a:ext cx="10563840" cy="7197481"/>
          </a:xfrm>
          <a:prstGeom prst="rect">
            <a:avLst/>
          </a:prstGeom>
          <a:ln w="63500">
            <a:solidFill>
              <a:srgbClr val="E97F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66" name="线条"/>
          <p:cNvSpPr/>
          <p:nvPr/>
        </p:nvSpPr>
        <p:spPr>
          <a:xfrm>
            <a:off x="17117883" y="6105209"/>
            <a:ext cx="2004399" cy="1"/>
          </a:xfrm>
          <a:prstGeom prst="line">
            <a:avLst/>
          </a:prstGeom>
          <a:ln w="63500">
            <a:solidFill>
              <a:srgbClr val="E97F00"/>
            </a:solidFill>
            <a:miter lim="400000"/>
          </a:ln>
        </p:spPr>
        <p:txBody>
          <a:bodyPr lIns="50800" tIns="50800" rIns="50800" bIns="50800" anchor="ctr"/>
          <a:lstStyle/>
          <a:p>
            <a:pPr>
              <a:defRPr sz="3200"/>
            </a:pPr>
          </a:p>
        </p:txBody>
      </p:sp>
      <p:sp>
        <p:nvSpPr>
          <p:cNvPr id="367" name="椭圆形"/>
          <p:cNvSpPr/>
          <p:nvPr/>
        </p:nvSpPr>
        <p:spPr>
          <a:xfrm>
            <a:off x="19062210" y="5940799"/>
            <a:ext cx="346926" cy="328822"/>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68" name="策略配置"/>
          <p:cNvSpPr txBox="1"/>
          <p:nvPr/>
        </p:nvSpPr>
        <p:spPr>
          <a:xfrm>
            <a:off x="19608731" y="5609909"/>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策略配置</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0" name="pasted-image.pdf" descr="pasted-image.pdf"/>
          <p:cNvPicPr>
            <a:picLocks noChangeAspect="1"/>
          </p:cNvPicPr>
          <p:nvPr/>
        </p:nvPicPr>
        <p:blipFill>
          <a:blip r:embed="rId2">
            <a:extLst/>
          </a:blip>
          <a:stretch>
            <a:fillRect/>
          </a:stretch>
        </p:blipFill>
        <p:spPr>
          <a:xfrm>
            <a:off x="2141041" y="2732790"/>
            <a:ext cx="16154401" cy="8851901"/>
          </a:xfrm>
          <a:prstGeom prst="rect">
            <a:avLst/>
          </a:prstGeom>
          <a:ln w="12700">
            <a:miter lim="400000"/>
          </a:ln>
        </p:spPr>
      </p:pic>
      <p:sp>
        <p:nvSpPr>
          <p:cNvPr id="37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2" name="BeMail 管理平台"/>
          <p:cNvSpPr txBox="1"/>
          <p:nvPr>
            <p:ph type="title"/>
          </p:nvPr>
        </p:nvSpPr>
        <p:spPr>
          <a:prstGeom prst="rect">
            <a:avLst/>
          </a:prstGeom>
        </p:spPr>
        <p:txBody>
          <a:bodyPr/>
          <a:lstStyle/>
          <a:p>
            <a:pPr/>
            <a:r>
              <a:t>BeMail 管理平台</a:t>
            </a:r>
          </a:p>
        </p:txBody>
      </p:sp>
      <p:sp>
        <p:nvSpPr>
          <p:cNvPr id="373" name="矩形"/>
          <p:cNvSpPr/>
          <p:nvPr/>
        </p:nvSpPr>
        <p:spPr>
          <a:xfrm>
            <a:off x="5433335" y="3582548"/>
            <a:ext cx="12897696" cy="1991826"/>
          </a:xfrm>
          <a:prstGeom prst="rect">
            <a:avLst/>
          </a:prstGeom>
          <a:ln w="63500">
            <a:solidFill>
              <a:srgbClr val="E97F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74" name="线条"/>
          <p:cNvSpPr/>
          <p:nvPr/>
        </p:nvSpPr>
        <p:spPr>
          <a:xfrm>
            <a:off x="18324653" y="4553061"/>
            <a:ext cx="1355053" cy="1"/>
          </a:xfrm>
          <a:prstGeom prst="line">
            <a:avLst/>
          </a:prstGeom>
          <a:ln w="63500">
            <a:solidFill>
              <a:srgbClr val="E97F00"/>
            </a:solidFill>
            <a:miter lim="400000"/>
          </a:ln>
        </p:spPr>
        <p:txBody>
          <a:bodyPr lIns="50800" tIns="50800" rIns="50800" bIns="50800" anchor="ctr"/>
          <a:lstStyle/>
          <a:p>
            <a:pPr>
              <a:defRPr sz="3200"/>
            </a:pPr>
          </a:p>
        </p:txBody>
      </p:sp>
      <p:sp>
        <p:nvSpPr>
          <p:cNvPr id="375" name="椭圆形"/>
          <p:cNvSpPr/>
          <p:nvPr/>
        </p:nvSpPr>
        <p:spPr>
          <a:xfrm>
            <a:off x="19661878" y="4388650"/>
            <a:ext cx="346927" cy="328822"/>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376" name="数据统计"/>
          <p:cNvSpPr txBox="1"/>
          <p:nvPr/>
        </p:nvSpPr>
        <p:spPr>
          <a:xfrm>
            <a:off x="20199143" y="405776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数据统计</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01/ 关于BeMail…"/>
          <p:cNvSpPr txBox="1"/>
          <p:nvPr>
            <p:ph type="body" idx="1"/>
          </p:nvPr>
        </p:nvSpPr>
        <p:spPr>
          <a:xfrm>
            <a:off x="765135" y="1428109"/>
            <a:ext cx="18347183" cy="10859782"/>
          </a:xfrm>
          <a:prstGeom prst="rect">
            <a:avLst/>
          </a:prstGeom>
        </p:spPr>
        <p:txBody>
          <a:bodyPr/>
          <a:lstStyle/>
          <a:p>
            <a:pPr defTabSz="569594">
              <a:spcBef>
                <a:spcPts val="4000"/>
              </a:spcBef>
              <a:defRPr sz="4968">
                <a:latin typeface="Helvetica"/>
                <a:ea typeface="Helvetica"/>
                <a:cs typeface="Helvetica"/>
                <a:sym typeface="Helvetica"/>
              </a:defRPr>
            </a:pPr>
            <a:r>
              <a:t>01/ 关于BeMail</a:t>
            </a:r>
          </a:p>
          <a:p>
            <a:pPr defTabSz="569594">
              <a:spcBef>
                <a:spcPts val="4000"/>
              </a:spcBef>
              <a:defRPr sz="3450">
                <a:latin typeface="Helvetica"/>
                <a:ea typeface="Helvetica"/>
                <a:cs typeface="Helvetica"/>
                <a:sym typeface="Helvetica"/>
              </a:defRPr>
            </a:pPr>
            <a:r>
              <a:t>          企业移动电邮</a:t>
            </a:r>
          </a:p>
          <a:p>
            <a:pPr defTabSz="569594">
              <a:spcBef>
                <a:spcPts val="4000"/>
              </a:spcBef>
              <a:defRPr sz="3450">
                <a:latin typeface="Helvetica"/>
                <a:ea typeface="Helvetica"/>
                <a:cs typeface="Helvetica"/>
                <a:sym typeface="Helvetica"/>
              </a:defRPr>
            </a:pPr>
            <a:r>
              <a:t>          迫切需求</a:t>
            </a:r>
          </a:p>
          <a:p>
            <a:pPr defTabSz="569594">
              <a:spcBef>
                <a:spcPts val="4000"/>
              </a:spcBef>
              <a:defRPr sz="3450">
                <a:latin typeface="Helvetica"/>
                <a:ea typeface="Helvetica"/>
                <a:cs typeface="Helvetica"/>
                <a:sym typeface="Helvetica"/>
              </a:defRPr>
            </a:pPr>
            <a:r>
              <a:t>          BeMail定位</a:t>
            </a:r>
          </a:p>
          <a:p>
            <a:pPr defTabSz="569594">
              <a:spcBef>
                <a:spcPts val="4000"/>
              </a:spcBef>
              <a:defRPr sz="3588">
                <a:solidFill>
                  <a:srgbClr val="FFFFFF">
                    <a:alpha val="60000"/>
                  </a:srgbClr>
                </a:solidFill>
                <a:latin typeface="Helvetica"/>
                <a:ea typeface="Helvetica"/>
                <a:cs typeface="Helvetica"/>
                <a:sym typeface="Helvetica"/>
              </a:defRPr>
            </a:pPr>
            <a:r>
              <a:t> 02/  BeMail形态及架构</a:t>
            </a:r>
          </a:p>
          <a:p>
            <a:pPr defTabSz="569594">
              <a:spcBef>
                <a:spcPts val="4000"/>
              </a:spcBef>
              <a:defRPr sz="2760">
                <a:solidFill>
                  <a:srgbClr val="FFFFFF">
                    <a:alpha val="60000"/>
                  </a:srgbClr>
                </a:solidFill>
                <a:latin typeface="Helvetica"/>
                <a:ea typeface="Helvetica"/>
                <a:cs typeface="Helvetica"/>
                <a:sym typeface="Helvetica"/>
              </a:defRPr>
            </a:pPr>
            <a:r>
              <a:t>             产品形态</a:t>
            </a:r>
          </a:p>
          <a:p>
            <a:pPr defTabSz="569594">
              <a:spcBef>
                <a:spcPts val="4000"/>
              </a:spcBef>
              <a:defRPr sz="2760">
                <a:solidFill>
                  <a:srgbClr val="FFFFFF">
                    <a:alpha val="60000"/>
                  </a:srgbClr>
                </a:solidFill>
                <a:latin typeface="Helvetica"/>
                <a:ea typeface="Helvetica"/>
                <a:cs typeface="Helvetica"/>
                <a:sym typeface="Helvetica"/>
              </a:defRPr>
            </a:pPr>
            <a:r>
              <a:t>             BeMail架构</a:t>
            </a:r>
          </a:p>
          <a:p>
            <a:pPr defTabSz="569594">
              <a:spcBef>
                <a:spcPts val="4000"/>
              </a:spcBef>
              <a:defRPr sz="3588">
                <a:solidFill>
                  <a:srgbClr val="FFFFFF">
                    <a:alpha val="60000"/>
                  </a:srgbClr>
                </a:solidFill>
                <a:latin typeface="Helvetica"/>
                <a:ea typeface="Helvetica"/>
                <a:cs typeface="Helvetica"/>
                <a:sym typeface="Helvetica"/>
              </a:defRPr>
            </a:pPr>
            <a:r>
              <a:t> 03/  BeMail价值及优势</a:t>
            </a:r>
          </a:p>
          <a:p>
            <a:pPr defTabSz="569594">
              <a:spcBef>
                <a:spcPts val="4000"/>
              </a:spcBef>
              <a:defRPr sz="3588">
                <a:solidFill>
                  <a:srgbClr val="FFFFFF">
                    <a:alpha val="60000"/>
                  </a:srgbClr>
                </a:solidFill>
                <a:latin typeface="Helvetica"/>
                <a:ea typeface="Helvetica"/>
                <a:cs typeface="Helvetica"/>
                <a:sym typeface="Helvetica"/>
              </a:defRPr>
            </a:pPr>
            <a:r>
              <a:t> 04/  BeMail产品展示</a:t>
            </a:r>
          </a:p>
        </p:txBody>
      </p:sp>
      <p:sp>
        <p:nvSpPr>
          <p:cNvPr id="69" name="NQSky BeMail 3.2"/>
          <p:cNvSpPr txBox="1"/>
          <p:nvPr>
            <p:ph type="title"/>
          </p:nvPr>
        </p:nvSpPr>
        <p:spPr>
          <a:prstGeom prst="rect">
            <a:avLst/>
          </a:prstGeom>
        </p:spPr>
        <p:txBody>
          <a:bodyPr/>
          <a:lstStyle>
            <a:lvl1pPr>
              <a:defRPr b="1">
                <a:latin typeface="Helvetica"/>
                <a:ea typeface="Helvetica"/>
                <a:cs typeface="Helvetica"/>
                <a:sym typeface="Helvetica"/>
              </a:defRPr>
            </a:lvl1pPr>
          </a:lstStyle>
          <a:p>
            <a:pPr/>
            <a:r>
              <a:t>NQSky BeMail 3.2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9" name="BeMail 客户端"/>
          <p:cNvSpPr txBox="1"/>
          <p:nvPr>
            <p:ph type="title"/>
          </p:nvPr>
        </p:nvSpPr>
        <p:spPr>
          <a:prstGeom prst="rect">
            <a:avLst/>
          </a:prstGeom>
        </p:spPr>
        <p:txBody>
          <a:bodyPr/>
          <a:lstStyle/>
          <a:p>
            <a:pPr/>
            <a:r>
              <a:t>BeMail 客户端</a:t>
            </a:r>
          </a:p>
        </p:txBody>
      </p:sp>
      <p:sp>
        <p:nvSpPr>
          <p:cNvPr id="380" name="菜单栏"/>
          <p:cNvSpPr txBox="1"/>
          <p:nvPr/>
        </p:nvSpPr>
        <p:spPr>
          <a:xfrm>
            <a:off x="11182349" y="6362700"/>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菜单栏</a:t>
            </a:r>
          </a:p>
        </p:txBody>
      </p:sp>
      <p:pic>
        <p:nvPicPr>
          <p:cNvPr id="381" name="侧边栏优化.png" descr="侧边栏优化.png"/>
          <p:cNvPicPr>
            <a:picLocks noChangeAspect="1"/>
          </p:cNvPicPr>
          <p:nvPr/>
        </p:nvPicPr>
        <p:blipFill>
          <a:blip r:embed="rId2">
            <a:extLst/>
          </a:blip>
          <a:stretch>
            <a:fillRect/>
          </a:stretch>
        </p:blipFill>
        <p:spPr>
          <a:xfrm>
            <a:off x="15119968" y="1810482"/>
            <a:ext cx="6412393" cy="11399809"/>
          </a:xfrm>
          <a:prstGeom prst="rect">
            <a:avLst/>
          </a:prstGeom>
          <a:ln w="12700">
            <a:miter lim="400000"/>
          </a:ln>
        </p:spPr>
      </p:pic>
      <p:pic>
        <p:nvPicPr>
          <p:cNvPr id="382" name="首页－收件箱列表－左边控制按钮－导航版本.png" descr="首页－收件箱列表－左边控制按钮－导航版本.png"/>
          <p:cNvPicPr>
            <a:picLocks noChangeAspect="1"/>
          </p:cNvPicPr>
          <p:nvPr/>
        </p:nvPicPr>
        <p:blipFill>
          <a:blip r:embed="rId3">
            <a:extLst/>
          </a:blip>
          <a:stretch>
            <a:fillRect/>
          </a:stretch>
        </p:blipFill>
        <p:spPr>
          <a:xfrm>
            <a:off x="3167838" y="1906551"/>
            <a:ext cx="6301166" cy="1120767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5" name="BeMail 客户端"/>
          <p:cNvSpPr txBox="1"/>
          <p:nvPr>
            <p:ph type="title"/>
          </p:nvPr>
        </p:nvSpPr>
        <p:spPr>
          <a:prstGeom prst="rect">
            <a:avLst/>
          </a:prstGeom>
        </p:spPr>
        <p:txBody>
          <a:bodyPr/>
          <a:lstStyle/>
          <a:p>
            <a:pPr/>
            <a:r>
              <a:t>BeMail 客户端</a:t>
            </a:r>
          </a:p>
        </p:txBody>
      </p:sp>
      <p:sp>
        <p:nvSpPr>
          <p:cNvPr id="386" name="邮件列表"/>
          <p:cNvSpPr txBox="1"/>
          <p:nvPr/>
        </p:nvSpPr>
        <p:spPr>
          <a:xfrm>
            <a:off x="10864850" y="6362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邮件列表</a:t>
            </a:r>
          </a:p>
        </p:txBody>
      </p:sp>
      <p:pic>
        <p:nvPicPr>
          <p:cNvPr id="387" name="首页－收件箱列表.png" descr="首页－收件箱列表.png"/>
          <p:cNvPicPr>
            <a:picLocks noChangeAspect="1"/>
          </p:cNvPicPr>
          <p:nvPr/>
        </p:nvPicPr>
        <p:blipFill>
          <a:blip r:embed="rId2">
            <a:extLst/>
          </a:blip>
          <a:stretch>
            <a:fillRect/>
          </a:stretch>
        </p:blipFill>
        <p:spPr>
          <a:xfrm>
            <a:off x="3154343" y="1966190"/>
            <a:ext cx="6286835" cy="11182185"/>
          </a:xfrm>
          <a:prstGeom prst="rect">
            <a:avLst/>
          </a:prstGeom>
          <a:ln w="12700">
            <a:miter lim="400000"/>
          </a:ln>
        </p:spPr>
      </p:pic>
      <p:pic>
        <p:nvPicPr>
          <p:cNvPr id="388" name="首页－收件箱列表.png" descr="首页－收件箱列表.png"/>
          <p:cNvPicPr>
            <a:picLocks noChangeAspect="1"/>
          </p:cNvPicPr>
          <p:nvPr/>
        </p:nvPicPr>
        <p:blipFill>
          <a:blip r:embed="rId3">
            <a:extLst/>
          </a:blip>
          <a:stretch>
            <a:fillRect/>
          </a:stretch>
        </p:blipFill>
        <p:spPr>
          <a:xfrm>
            <a:off x="15251065" y="1968985"/>
            <a:ext cx="6286836" cy="1117659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BeMail 客户端"/>
          <p:cNvSpPr txBox="1"/>
          <p:nvPr>
            <p:ph type="title"/>
          </p:nvPr>
        </p:nvSpPr>
        <p:spPr>
          <a:prstGeom prst="rect">
            <a:avLst/>
          </a:prstGeom>
        </p:spPr>
        <p:txBody>
          <a:bodyPr/>
          <a:lstStyle/>
          <a:p>
            <a:pPr/>
            <a:r>
              <a:t>BeMail 客户端</a:t>
            </a:r>
          </a:p>
        </p:txBody>
      </p:sp>
      <p:sp>
        <p:nvSpPr>
          <p:cNvPr id="392" name="写邮件"/>
          <p:cNvSpPr txBox="1"/>
          <p:nvPr/>
        </p:nvSpPr>
        <p:spPr>
          <a:xfrm>
            <a:off x="11182349" y="6362700"/>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写邮件</a:t>
            </a:r>
          </a:p>
        </p:txBody>
      </p:sp>
      <p:pic>
        <p:nvPicPr>
          <p:cNvPr id="393" name="写邮件-附件展示.png" descr="写邮件-附件展示.png"/>
          <p:cNvPicPr>
            <a:picLocks noChangeAspect="1"/>
          </p:cNvPicPr>
          <p:nvPr/>
        </p:nvPicPr>
        <p:blipFill>
          <a:blip r:embed="rId2">
            <a:extLst/>
          </a:blip>
          <a:stretch>
            <a:fillRect/>
          </a:stretch>
        </p:blipFill>
        <p:spPr>
          <a:xfrm>
            <a:off x="3139717" y="2489989"/>
            <a:ext cx="5931651" cy="10550429"/>
          </a:xfrm>
          <a:prstGeom prst="rect">
            <a:avLst/>
          </a:prstGeom>
          <a:ln w="12700">
            <a:miter lim="400000"/>
          </a:ln>
        </p:spPr>
      </p:pic>
      <p:pic>
        <p:nvPicPr>
          <p:cNvPr id="394" name="写邮件-附件展示.png" descr="写邮件-附件展示.png"/>
          <p:cNvPicPr>
            <a:picLocks noChangeAspect="1"/>
          </p:cNvPicPr>
          <p:nvPr/>
        </p:nvPicPr>
        <p:blipFill>
          <a:blip r:embed="rId3">
            <a:extLst/>
          </a:blip>
          <a:stretch>
            <a:fillRect/>
          </a:stretch>
        </p:blipFill>
        <p:spPr>
          <a:xfrm>
            <a:off x="15616001" y="2481957"/>
            <a:ext cx="5943653" cy="1056649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7" name="BeMail 客户端"/>
          <p:cNvSpPr txBox="1"/>
          <p:nvPr>
            <p:ph type="title"/>
          </p:nvPr>
        </p:nvSpPr>
        <p:spPr>
          <a:prstGeom prst="rect">
            <a:avLst/>
          </a:prstGeom>
        </p:spPr>
        <p:txBody>
          <a:bodyPr/>
          <a:lstStyle/>
          <a:p>
            <a:pPr/>
            <a:r>
              <a:t>BeMail 客户端</a:t>
            </a:r>
          </a:p>
        </p:txBody>
      </p:sp>
      <p:sp>
        <p:nvSpPr>
          <p:cNvPr id="398" name="联系人"/>
          <p:cNvSpPr txBox="1"/>
          <p:nvPr/>
        </p:nvSpPr>
        <p:spPr>
          <a:xfrm>
            <a:off x="11182349" y="6362700"/>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联系人</a:t>
            </a:r>
          </a:p>
        </p:txBody>
      </p:sp>
      <p:pic>
        <p:nvPicPr>
          <p:cNvPr id="399" name="联系人列表.png" descr="联系人列表.png"/>
          <p:cNvPicPr>
            <a:picLocks noChangeAspect="1"/>
          </p:cNvPicPr>
          <p:nvPr/>
        </p:nvPicPr>
        <p:blipFill>
          <a:blip r:embed="rId2">
            <a:extLst/>
          </a:blip>
          <a:stretch>
            <a:fillRect/>
          </a:stretch>
        </p:blipFill>
        <p:spPr>
          <a:xfrm>
            <a:off x="15596027" y="2084703"/>
            <a:ext cx="5964226" cy="10603066"/>
          </a:xfrm>
          <a:prstGeom prst="rect">
            <a:avLst/>
          </a:prstGeom>
          <a:ln w="12700">
            <a:miter lim="400000"/>
          </a:ln>
        </p:spPr>
      </p:pic>
      <p:pic>
        <p:nvPicPr>
          <p:cNvPr id="400" name="联系人@2x.png" descr="联系人@2x.png"/>
          <p:cNvPicPr>
            <a:picLocks noChangeAspect="1"/>
          </p:cNvPicPr>
          <p:nvPr/>
        </p:nvPicPr>
        <p:blipFill>
          <a:blip r:embed="rId3">
            <a:extLst/>
          </a:blip>
          <a:stretch>
            <a:fillRect/>
          </a:stretch>
        </p:blipFill>
        <p:spPr>
          <a:xfrm>
            <a:off x="3163954" y="2081816"/>
            <a:ext cx="5964490" cy="1060884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3" name="BeMail 成功案例"/>
          <p:cNvSpPr txBox="1"/>
          <p:nvPr>
            <p:ph type="title"/>
          </p:nvPr>
        </p:nvSpPr>
        <p:spPr>
          <a:prstGeom prst="rect">
            <a:avLst/>
          </a:prstGeom>
        </p:spPr>
        <p:txBody>
          <a:bodyPr/>
          <a:lstStyle/>
          <a:p>
            <a:pPr/>
            <a:r>
              <a:t>BeMail 成功案例</a:t>
            </a:r>
          </a:p>
        </p:txBody>
      </p:sp>
      <p:pic>
        <p:nvPicPr>
          <p:cNvPr id="404" name="pasted-image.png" descr="pasted-image.png"/>
          <p:cNvPicPr>
            <a:picLocks noChangeAspect="1"/>
          </p:cNvPicPr>
          <p:nvPr/>
        </p:nvPicPr>
        <p:blipFill>
          <a:blip r:embed="rId2">
            <a:extLst/>
          </a:blip>
          <a:stretch>
            <a:fillRect/>
          </a:stretch>
        </p:blipFill>
        <p:spPr>
          <a:xfrm>
            <a:off x="1709440" y="5322490"/>
            <a:ext cx="7363764" cy="3070847"/>
          </a:xfrm>
          <a:prstGeom prst="rect">
            <a:avLst/>
          </a:prstGeom>
          <a:ln w="12700">
            <a:miter lim="400000"/>
          </a:ln>
        </p:spPr>
      </p:pic>
      <p:sp>
        <p:nvSpPr>
          <p:cNvPr id="405" name="中海油选用EMM+BeMail方案以保障企业移动设备及移动邮件的安全管控，通过BeMail可以方便收发其部署在内网的邮件服务器，无需开放外网端口，降低了风险。同时满足其在移动端随时随地顺畅使用电子邮件的需求。"/>
          <p:cNvSpPr txBox="1"/>
          <p:nvPr/>
        </p:nvSpPr>
        <p:spPr>
          <a:xfrm>
            <a:off x="10191462" y="3695699"/>
            <a:ext cx="11646698" cy="6324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a:solidFill>
                  <a:srgbClr val="53585F"/>
                </a:solidFill>
              </a:defRPr>
            </a:lvl1pPr>
          </a:lstStyle>
          <a:p>
            <a:pPr/>
            <a:r>
              <a:t>中海油选用EMM+BeMail方案以保障企业移动设备及移动邮件的安全管控，通过BeMail可以方便收发其部署在内网的邮件服务器，无需开放外网端口，降低了风险。同时满足其在移动端随时随地顺畅使用电子邮件的需求。</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谢谢观看！"/>
          <p:cNvSpPr txBox="1"/>
          <p:nvPr/>
        </p:nvSpPr>
        <p:spPr>
          <a:xfrm>
            <a:off x="10483849" y="6343649"/>
            <a:ext cx="3416301"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200">
                <a:solidFill>
                  <a:srgbClr val="FFFFFF"/>
                </a:solidFill>
                <a:latin typeface="Helvetica"/>
                <a:ea typeface="Helvetica"/>
                <a:cs typeface="Helvetica"/>
                <a:sym typeface="Helvetica"/>
              </a:defRPr>
            </a:lvl1pPr>
          </a:lstStyle>
          <a:p>
            <a:pPr/>
            <a:r>
              <a:t>谢谢观看！</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 name="企业移动电子邮件趋势"/>
          <p:cNvSpPr txBox="1"/>
          <p:nvPr>
            <p:ph type="title"/>
          </p:nvPr>
        </p:nvSpPr>
        <p:spPr>
          <a:prstGeom prst="rect">
            <a:avLst/>
          </a:prstGeom>
        </p:spPr>
        <p:txBody>
          <a:bodyPr/>
          <a:lstStyle/>
          <a:p>
            <a:pPr/>
            <a:r>
              <a:t>企业移动电子邮件趋势</a:t>
            </a:r>
          </a:p>
        </p:txBody>
      </p:sp>
      <p:sp>
        <p:nvSpPr>
          <p:cNvPr id="73" name="电子邮件作为互联网上使用率最高的应用之一，也是企业移动化的重要基础。企业员工无论是内部沟通还是对外交流，都已经离不开邮件。因而能够通过移动设备及时访问邮箱随时收发电子邮件成为了企业办公人员的基本要求。"/>
          <p:cNvSpPr txBox="1"/>
          <p:nvPr/>
        </p:nvSpPr>
        <p:spPr>
          <a:xfrm>
            <a:off x="4674549" y="4229099"/>
            <a:ext cx="15034902" cy="525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20000"/>
              </a:lnSpc>
              <a:defRPr>
                <a:solidFill>
                  <a:srgbClr val="53585F"/>
                </a:solidFill>
              </a:defRPr>
            </a:lvl1pPr>
          </a:lstStyle>
          <a:p>
            <a:pPr/>
            <a:r>
              <a:t>电子邮件作为互联网上使用率最高的应用之一，也是企业移动化的重要基础。企业员工无论是内部沟通还是对外交流，都已经离不开邮件。因而能够通过移动设备及时访问邮箱随时收发电子邮件成为了企业办公人员的基本要求。</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文本"/>
          <p:cNvSpPr txBox="1"/>
          <p:nvPr/>
        </p:nvSpPr>
        <p:spPr>
          <a:xfrm>
            <a:off x="23112979" y="419100"/>
            <a:ext cx="1003177"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defTabSz="914400">
              <a:defRPr sz="2800">
                <a:solidFill>
                  <a:srgbClr val="FFFFFF"/>
                </a:solidFill>
                <a:uFill>
                  <a:solidFill>
                    <a:srgbClr val="FFFFFF"/>
                  </a:solidFill>
                </a:uFill>
                <a:latin typeface="Helvetica"/>
                <a:ea typeface="Helvetica"/>
                <a:cs typeface="Helvetica"/>
                <a:sym typeface="Helvetica"/>
              </a:defRPr>
            </a:pPr>
            <a:fld id="{86CB4B4D-7CA3-9044-876B-883B54F8677D}" type="slidenum"/>
            <a:r>
              <a:t>￼</a:t>
            </a:r>
          </a:p>
        </p:txBody>
      </p:sp>
      <p:sp>
        <p:nvSpPr>
          <p:cNvPr id="76" name="与此同时，企业移动电子邮件也面临了一系列问题："/>
          <p:cNvSpPr txBox="1"/>
          <p:nvPr/>
        </p:nvSpPr>
        <p:spPr>
          <a:xfrm>
            <a:off x="4832349" y="2385063"/>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3585F"/>
                </a:solidFill>
              </a:defRPr>
            </a:lvl1pPr>
          </a:lstStyle>
          <a:p>
            <a:pPr/>
            <a:r>
              <a:t>与此同时，企业移动电子邮件也面临了一系列问题：</a:t>
            </a:r>
          </a:p>
        </p:txBody>
      </p:sp>
      <p:sp>
        <p:nvSpPr>
          <p:cNvPr id="77" name="网络环境限制（内外网隔离），导致无法通过移动设备访问邮件…"/>
          <p:cNvSpPr txBox="1"/>
          <p:nvPr/>
        </p:nvSpPr>
        <p:spPr>
          <a:xfrm>
            <a:off x="5682430" y="3564361"/>
            <a:ext cx="13580795" cy="845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10576" indent="-610576" algn="l" defTabSz="457200">
              <a:lnSpc>
                <a:spcPct val="120000"/>
              </a:lnSpc>
              <a:buSzPct val="75000"/>
              <a:buChar char="•"/>
              <a:defRPr>
                <a:solidFill>
                  <a:srgbClr val="53585F"/>
                </a:solidFill>
              </a:defRPr>
            </a:pPr>
            <a:r>
              <a:t>网络环境限制（内外网隔离），导致无法通过移动设备访问邮件</a:t>
            </a:r>
          </a:p>
          <a:p>
            <a:pPr marL="610576" indent="-610576" algn="l" defTabSz="457200">
              <a:lnSpc>
                <a:spcPct val="120000"/>
              </a:lnSpc>
              <a:buSzPct val="75000"/>
              <a:buChar char="•"/>
              <a:defRPr>
                <a:solidFill>
                  <a:srgbClr val="53585F"/>
                </a:solidFill>
              </a:defRPr>
            </a:pPr>
            <a:r>
              <a:t>移动设备及系统类型繁多，移动电子邮件应用使用方式不同，支持功能不统一</a:t>
            </a:r>
          </a:p>
          <a:p>
            <a:pPr marL="610576" indent="-610576" algn="l" defTabSz="457200">
              <a:lnSpc>
                <a:spcPct val="120000"/>
              </a:lnSpc>
              <a:buSzPct val="75000"/>
              <a:buChar char="•"/>
              <a:defRPr>
                <a:solidFill>
                  <a:srgbClr val="53585F"/>
                </a:solidFill>
              </a:defRPr>
            </a:pPr>
            <a:r>
              <a:t>邮件传输及存储过程中数据泄露风险</a:t>
            </a:r>
          </a:p>
          <a:p>
            <a:pPr marL="610576" indent="-610576" algn="l" defTabSz="457200">
              <a:lnSpc>
                <a:spcPct val="120000"/>
              </a:lnSpc>
              <a:buSzPct val="75000"/>
              <a:buChar char="•"/>
              <a:defRPr>
                <a:solidFill>
                  <a:srgbClr val="53585F"/>
                </a:solidFill>
              </a:defRPr>
            </a:pPr>
            <a:r>
              <a:t>移动端应用的安全未知性</a:t>
            </a:r>
          </a:p>
          <a:p>
            <a:pPr marL="610576" indent="-610576" algn="l" defTabSz="457200">
              <a:lnSpc>
                <a:spcPct val="120000"/>
              </a:lnSpc>
              <a:buSzPct val="75000"/>
              <a:buChar char="•"/>
              <a:defRPr>
                <a:solidFill>
                  <a:srgbClr val="53585F"/>
                </a:solidFill>
              </a:defRPr>
            </a:pPr>
            <a:r>
              <a:t>用户使用行为不当，可能造成敏感信息外流</a:t>
            </a:r>
          </a:p>
          <a:p>
            <a:pPr marL="610576" indent="-610576" algn="l" defTabSz="457200">
              <a:lnSpc>
                <a:spcPct val="120000"/>
              </a:lnSpc>
              <a:buSzPct val="75000"/>
              <a:buChar char="•"/>
              <a:defRPr>
                <a:solidFill>
                  <a:srgbClr val="53585F"/>
                </a:solidFill>
              </a:defRPr>
            </a:pPr>
            <a:r>
              <a:t>用户配置操作繁琐，相关IT管理成本高</a:t>
            </a:r>
          </a:p>
        </p:txBody>
      </p:sp>
      <p:sp>
        <p:nvSpPr>
          <p:cNvPr id="78" name="企业移动电子邮件困境"/>
          <p:cNvSpPr txBox="1"/>
          <p:nvPr>
            <p:ph type="title"/>
          </p:nvPr>
        </p:nvSpPr>
        <p:spPr>
          <a:prstGeom prst="rect">
            <a:avLst/>
          </a:prstGeom>
        </p:spPr>
        <p:txBody>
          <a:bodyPr/>
          <a:lstStyle/>
          <a:p>
            <a:pPr/>
            <a:r>
              <a:t>企业移动电子邮件困境</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 name="企业移动电子邮件需求"/>
          <p:cNvSpPr txBox="1"/>
          <p:nvPr>
            <p:ph type="title"/>
          </p:nvPr>
        </p:nvSpPr>
        <p:spPr>
          <a:prstGeom prst="rect">
            <a:avLst/>
          </a:prstGeom>
        </p:spPr>
        <p:txBody>
          <a:bodyPr/>
          <a:lstStyle/>
          <a:p>
            <a:pPr/>
            <a:r>
              <a:t>企业移动电子邮件需求</a:t>
            </a:r>
          </a:p>
        </p:txBody>
      </p:sp>
      <p:sp>
        <p:nvSpPr>
          <p:cNvPr id="82" name="对于上述这些层出不穷的问题，企业对于移动电子邮件方案提出了新的需求。迫切希望市场能够提供一种能够同时满足以下条件的完整解决方案：…"/>
          <p:cNvSpPr txBox="1"/>
          <p:nvPr/>
        </p:nvSpPr>
        <p:spPr>
          <a:xfrm>
            <a:off x="3849081" y="2628899"/>
            <a:ext cx="16685838" cy="84582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20000"/>
              </a:lnSpc>
              <a:defRPr>
                <a:solidFill>
                  <a:srgbClr val="53585F"/>
                </a:solidFill>
              </a:defRPr>
            </a:pPr>
            <a:r>
              <a:t>对于上述这些层出不穷的问题，企业对于移动电子邮件方案提出了新的需求。迫切希望市场能够提供一种能够同时满足以下条件的完整解决方案：</a:t>
            </a:r>
          </a:p>
          <a:p>
            <a:pPr marL="610576" indent="-610576" algn="l" defTabSz="457200">
              <a:lnSpc>
                <a:spcPct val="120000"/>
              </a:lnSpc>
              <a:buSzPct val="75000"/>
              <a:buChar char="•"/>
              <a:defRPr>
                <a:solidFill>
                  <a:srgbClr val="53585F"/>
                </a:solidFill>
              </a:defRPr>
            </a:pPr>
            <a:r>
              <a:t>完整邮件周期安全保障</a:t>
            </a:r>
          </a:p>
          <a:p>
            <a:pPr marL="610576" indent="-610576" algn="l" defTabSz="457200">
              <a:lnSpc>
                <a:spcPct val="120000"/>
              </a:lnSpc>
              <a:buSzPct val="75000"/>
              <a:buChar char="•"/>
              <a:defRPr>
                <a:solidFill>
                  <a:srgbClr val="53585F"/>
                </a:solidFill>
              </a:defRPr>
            </a:pPr>
            <a:r>
              <a:t>具备灵活可控管理功能</a:t>
            </a:r>
          </a:p>
          <a:p>
            <a:pPr marL="610576" indent="-610576" algn="l" defTabSz="457200">
              <a:lnSpc>
                <a:spcPct val="120000"/>
              </a:lnSpc>
              <a:buSzPct val="75000"/>
              <a:buChar char="•"/>
              <a:defRPr>
                <a:solidFill>
                  <a:srgbClr val="53585F"/>
                </a:solidFill>
              </a:defRPr>
            </a:pPr>
            <a:r>
              <a:t>与原有邮件服务系统无缝集成</a:t>
            </a:r>
          </a:p>
          <a:p>
            <a:pPr algn="l" defTabSz="457200">
              <a:lnSpc>
                <a:spcPct val="120000"/>
              </a:lnSpc>
              <a:defRPr>
                <a:solidFill>
                  <a:srgbClr val="53585F"/>
                </a:solidFill>
              </a:defRPr>
            </a:pPr>
            <a:r>
              <a:t>这些需求无论对企业移动化厂商还是邮件服务厂商来说，都是办公移动化大背景下的全新挑战。</a:t>
            </a:r>
          </a:p>
        </p:txBody>
      </p:sp>
    </p:spTree>
  </p:cSld>
  <p:clrMapOvr>
    <a:masterClrMapping/>
  </p:clrMapOvr>
  <p:transition xmlns:p14="http://schemas.microsoft.com/office/powerpoint/2010/main" spd="slow"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 name="BeMail定位"/>
          <p:cNvSpPr txBox="1"/>
          <p:nvPr>
            <p:ph type="title"/>
          </p:nvPr>
        </p:nvSpPr>
        <p:spPr>
          <a:prstGeom prst="rect">
            <a:avLst/>
          </a:prstGeom>
        </p:spPr>
        <p:txBody>
          <a:bodyPr/>
          <a:lstStyle/>
          <a:p>
            <a:pPr/>
            <a:r>
              <a:t>BeMail定位</a:t>
            </a:r>
          </a:p>
        </p:txBody>
      </p:sp>
      <p:sp>
        <p:nvSpPr>
          <p:cNvPr id="86" name="NQSky BeMail正是为了能够更好地满足企业移动电子邮件日益精细而严苛的新需求，从而提供能够覆盖邮件完整生命周期、安全可控的策略管理及稳定顺畅用户体验的解决方案。…"/>
          <p:cNvSpPr txBox="1"/>
          <p:nvPr/>
        </p:nvSpPr>
        <p:spPr>
          <a:xfrm>
            <a:off x="7844079" y="2679922"/>
            <a:ext cx="13724089" cy="973158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lvl="1" algn="l" defTabSz="587022">
              <a:lnSpc>
                <a:spcPct val="120000"/>
              </a:lnSpc>
              <a:spcBef>
                <a:spcPts val="3000"/>
              </a:spcBef>
              <a:defRPr>
                <a:solidFill>
                  <a:srgbClr val="53585F"/>
                </a:solidFill>
              </a:defRPr>
            </a:pPr>
            <a:r>
              <a:t>NQSky BeMail正是为了能够更好地满足企业移动电子邮件日益精细而严苛的新需求，从而提供能够覆盖邮件完整生命周期、安全可控的策略管理及稳定顺畅用户体验的解决方案。</a:t>
            </a:r>
          </a:p>
          <a:p>
            <a:pPr lvl="1" algn="l" defTabSz="587022">
              <a:lnSpc>
                <a:spcPct val="120000"/>
              </a:lnSpc>
              <a:defRPr>
                <a:solidFill>
                  <a:srgbClr val="53585F"/>
                </a:solidFill>
              </a:defRPr>
            </a:pPr>
            <a:r>
              <a:t>NQSky BeMail通过SDK, API等形式与NQSky EMM进行了深度集成。从而形成了从设备到应用，从存储到传输多层次的管理可控能力，能够显著提升移动电子邮件在终端使用的安全性。</a:t>
            </a:r>
          </a:p>
        </p:txBody>
      </p:sp>
      <p:pic>
        <p:nvPicPr>
          <p:cNvPr id="87" name="BeMail－192.png" descr="BeMail－192.png"/>
          <p:cNvPicPr>
            <a:picLocks noChangeAspect="1"/>
          </p:cNvPicPr>
          <p:nvPr/>
        </p:nvPicPr>
        <p:blipFill>
          <a:blip r:embed="rId2">
            <a:extLst/>
          </a:blip>
          <a:stretch>
            <a:fillRect/>
          </a:stretch>
        </p:blipFill>
        <p:spPr>
          <a:xfrm>
            <a:off x="2553805" y="5489035"/>
            <a:ext cx="2737932" cy="2737931"/>
          </a:xfrm>
          <a:prstGeom prst="rect">
            <a:avLst/>
          </a:prstGeom>
          <a:ln w="25400">
            <a:miter lim="400000"/>
          </a:ln>
          <a:effectLst>
            <a:outerShdw sx="100000" sy="100000" kx="0" ky="0" algn="b" rotWithShape="0" blurRad="254000" dist="0" dir="5400000">
              <a:srgbClr val="000000">
                <a:alpha val="2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01/  关于BeMail…"/>
          <p:cNvSpPr txBox="1"/>
          <p:nvPr>
            <p:ph type="body" idx="1"/>
          </p:nvPr>
        </p:nvSpPr>
        <p:spPr>
          <a:xfrm>
            <a:off x="765135" y="1428109"/>
            <a:ext cx="18347183" cy="10859782"/>
          </a:xfrm>
          <a:prstGeom prst="rect">
            <a:avLst/>
          </a:prstGeom>
        </p:spPr>
        <p:txBody>
          <a:bodyPr/>
          <a:lstStyle/>
          <a:p>
            <a:pPr defTabSz="577850">
              <a:spcBef>
                <a:spcPts val="4100"/>
              </a:spcBef>
              <a:defRPr sz="3639">
                <a:solidFill>
                  <a:srgbClr val="FFFFFF">
                    <a:alpha val="60000"/>
                  </a:srgbClr>
                </a:solidFill>
                <a:latin typeface="Helvetica"/>
                <a:ea typeface="Helvetica"/>
                <a:cs typeface="Helvetica"/>
                <a:sym typeface="Helvetica"/>
              </a:defRPr>
            </a:pPr>
            <a:r>
              <a:t> 01/  关于BeMail</a:t>
            </a:r>
          </a:p>
          <a:p>
            <a:pPr defTabSz="577850">
              <a:spcBef>
                <a:spcPts val="4100"/>
              </a:spcBef>
              <a:defRPr sz="2800">
                <a:solidFill>
                  <a:srgbClr val="FFFFFF">
                    <a:alpha val="60000"/>
                  </a:srgbClr>
                </a:solidFill>
                <a:latin typeface="Helvetica"/>
                <a:ea typeface="Helvetica"/>
                <a:cs typeface="Helvetica"/>
                <a:sym typeface="Helvetica"/>
              </a:defRPr>
            </a:pPr>
            <a:r>
              <a:t>             企业移动电邮</a:t>
            </a:r>
          </a:p>
          <a:p>
            <a:pPr defTabSz="577850">
              <a:spcBef>
                <a:spcPts val="4100"/>
              </a:spcBef>
              <a:defRPr sz="2800">
                <a:solidFill>
                  <a:srgbClr val="FFFFFF">
                    <a:alpha val="60000"/>
                  </a:srgbClr>
                </a:solidFill>
                <a:latin typeface="Helvetica"/>
                <a:ea typeface="Helvetica"/>
                <a:cs typeface="Helvetica"/>
                <a:sym typeface="Helvetica"/>
              </a:defRPr>
            </a:pPr>
            <a:r>
              <a:t>             迫切需求</a:t>
            </a:r>
          </a:p>
          <a:p>
            <a:pPr defTabSz="577850">
              <a:spcBef>
                <a:spcPts val="4100"/>
              </a:spcBef>
              <a:defRPr sz="2800">
                <a:solidFill>
                  <a:srgbClr val="FFFFFF">
                    <a:alpha val="60000"/>
                  </a:srgbClr>
                </a:solidFill>
                <a:latin typeface="Helvetica"/>
                <a:ea typeface="Helvetica"/>
                <a:cs typeface="Helvetica"/>
                <a:sym typeface="Helvetica"/>
              </a:defRPr>
            </a:pPr>
            <a:r>
              <a:t>             BeMail定位</a:t>
            </a:r>
          </a:p>
          <a:p>
            <a:pPr defTabSz="577850">
              <a:spcBef>
                <a:spcPts val="4100"/>
              </a:spcBef>
              <a:defRPr sz="5040">
                <a:latin typeface="Helvetica"/>
                <a:ea typeface="Helvetica"/>
                <a:cs typeface="Helvetica"/>
                <a:sym typeface="Helvetica"/>
              </a:defRPr>
            </a:pPr>
            <a:r>
              <a:t>02/ BeMail形态及架构</a:t>
            </a:r>
          </a:p>
          <a:p>
            <a:pPr defTabSz="577850">
              <a:spcBef>
                <a:spcPts val="4100"/>
              </a:spcBef>
              <a:defRPr sz="3500">
                <a:latin typeface="Helvetica"/>
                <a:ea typeface="Helvetica"/>
                <a:cs typeface="Helvetica"/>
                <a:sym typeface="Helvetica"/>
              </a:defRPr>
            </a:pPr>
            <a:r>
              <a:t>           产品形态</a:t>
            </a:r>
          </a:p>
          <a:p>
            <a:pPr defTabSz="577850">
              <a:spcBef>
                <a:spcPts val="4100"/>
              </a:spcBef>
              <a:defRPr sz="3500">
                <a:latin typeface="Helvetica"/>
                <a:ea typeface="Helvetica"/>
                <a:cs typeface="Helvetica"/>
                <a:sym typeface="Helvetica"/>
              </a:defRPr>
            </a:pPr>
            <a:r>
              <a:t>           BeMail架构</a:t>
            </a:r>
          </a:p>
          <a:p>
            <a:pPr defTabSz="577850">
              <a:spcBef>
                <a:spcPts val="4100"/>
              </a:spcBef>
              <a:defRPr sz="3639">
                <a:solidFill>
                  <a:srgbClr val="FFFFFF">
                    <a:alpha val="60000"/>
                  </a:srgbClr>
                </a:solidFill>
                <a:latin typeface="Helvetica"/>
                <a:ea typeface="Helvetica"/>
                <a:cs typeface="Helvetica"/>
                <a:sym typeface="Helvetica"/>
              </a:defRPr>
            </a:pPr>
            <a:r>
              <a:t> 03/   BeMail价值及优势</a:t>
            </a:r>
          </a:p>
          <a:p>
            <a:pPr defTabSz="577850">
              <a:spcBef>
                <a:spcPts val="4100"/>
              </a:spcBef>
              <a:defRPr sz="3639">
                <a:solidFill>
                  <a:srgbClr val="FFFFFF">
                    <a:alpha val="60000"/>
                  </a:srgbClr>
                </a:solidFill>
                <a:latin typeface="Helvetica"/>
                <a:ea typeface="Helvetica"/>
                <a:cs typeface="Helvetica"/>
                <a:sym typeface="Helvetica"/>
              </a:defRPr>
            </a:pPr>
            <a:r>
              <a:t> 04/   BeMail产品展示</a:t>
            </a:r>
          </a:p>
        </p:txBody>
      </p:sp>
      <p:sp>
        <p:nvSpPr>
          <p:cNvPr id="90" name="NQSky BeMail 3.2"/>
          <p:cNvSpPr txBox="1"/>
          <p:nvPr>
            <p:ph type="title"/>
          </p:nvPr>
        </p:nvSpPr>
        <p:spPr>
          <a:prstGeom prst="rect">
            <a:avLst/>
          </a:prstGeom>
        </p:spPr>
        <p:txBody>
          <a:bodyPr/>
          <a:lstStyle>
            <a:lvl1pPr>
              <a:defRPr b="1">
                <a:latin typeface="Helvetica"/>
                <a:ea typeface="Helvetica"/>
                <a:cs typeface="Helvetica"/>
                <a:sym typeface="Helvetica"/>
              </a:defRPr>
            </a:lvl1pPr>
          </a:lstStyle>
          <a:p>
            <a:pPr/>
            <a:r>
              <a:t>NQSky BeMail 3.2</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 name="产品形态"/>
          <p:cNvSpPr txBox="1"/>
          <p:nvPr>
            <p:ph type="title"/>
          </p:nvPr>
        </p:nvSpPr>
        <p:spPr>
          <a:prstGeom prst="rect">
            <a:avLst/>
          </a:prstGeom>
        </p:spPr>
        <p:txBody>
          <a:bodyPr/>
          <a:lstStyle/>
          <a:p>
            <a:pPr/>
            <a:r>
              <a:t>产品形态</a:t>
            </a:r>
          </a:p>
        </p:txBody>
      </p:sp>
      <p:sp>
        <p:nvSpPr>
          <p:cNvPr id="94" name="客户端"/>
          <p:cNvSpPr txBox="1"/>
          <p:nvPr/>
        </p:nvSpPr>
        <p:spPr>
          <a:xfrm>
            <a:off x="3788293" y="7531479"/>
            <a:ext cx="1562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800">
                <a:solidFill>
                  <a:srgbClr val="53585F"/>
                </a:solidFill>
                <a:latin typeface="Helvetica"/>
                <a:ea typeface="Helvetica"/>
                <a:cs typeface="Helvetica"/>
                <a:sym typeface="Helvetica"/>
              </a:defRPr>
            </a:lvl1pPr>
          </a:lstStyle>
          <a:p>
            <a:pPr/>
            <a:r>
              <a:t>客户端</a:t>
            </a:r>
          </a:p>
        </p:txBody>
      </p:sp>
      <p:sp>
        <p:nvSpPr>
          <p:cNvPr id="95" name="管理平台"/>
          <p:cNvSpPr txBox="1"/>
          <p:nvPr/>
        </p:nvSpPr>
        <p:spPr>
          <a:xfrm>
            <a:off x="10630954" y="75314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800">
                <a:solidFill>
                  <a:srgbClr val="53585F"/>
                </a:solidFill>
                <a:latin typeface="Helvetica"/>
                <a:ea typeface="Helvetica"/>
                <a:cs typeface="Helvetica"/>
                <a:sym typeface="Helvetica"/>
              </a:defRPr>
            </a:lvl1pPr>
          </a:lstStyle>
          <a:p>
            <a:pPr/>
            <a:r>
              <a:t>管理平台</a:t>
            </a:r>
          </a:p>
        </p:txBody>
      </p:sp>
      <p:sp>
        <p:nvSpPr>
          <p:cNvPr id="96" name="邮件推送服务器"/>
          <p:cNvSpPr txBox="1"/>
          <p:nvPr/>
        </p:nvSpPr>
        <p:spPr>
          <a:xfrm>
            <a:off x="17469051" y="7531479"/>
            <a:ext cx="34925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800">
                <a:solidFill>
                  <a:srgbClr val="53585F"/>
                </a:solidFill>
                <a:latin typeface="Helvetica"/>
                <a:ea typeface="Helvetica"/>
                <a:cs typeface="Helvetica"/>
                <a:sym typeface="Helvetica"/>
              </a:defRPr>
            </a:lvl1pPr>
          </a:lstStyle>
          <a:p>
            <a:pPr/>
            <a:r>
              <a:t>邮件推送服务器</a:t>
            </a:r>
          </a:p>
        </p:txBody>
      </p:sp>
      <p:sp>
        <p:nvSpPr>
          <p:cNvPr id="97" name="iOS…"/>
          <p:cNvSpPr txBox="1"/>
          <p:nvPr/>
        </p:nvSpPr>
        <p:spPr>
          <a:xfrm>
            <a:off x="3757684" y="8472378"/>
            <a:ext cx="4223743" cy="18313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a:solidFill>
                  <a:srgbClr val="53585F"/>
                </a:solidFill>
                <a:latin typeface="Helvetica"/>
                <a:ea typeface="Helvetica"/>
                <a:cs typeface="Helvetica"/>
                <a:sym typeface="Helvetica"/>
              </a:defRPr>
            </a:pPr>
            <a:r>
              <a:t>iOS</a:t>
            </a:r>
          </a:p>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a:solidFill>
                  <a:srgbClr val="53585F"/>
                </a:solidFill>
                <a:latin typeface="Helvetica"/>
                <a:ea typeface="Helvetica"/>
                <a:cs typeface="Helvetica"/>
                <a:sym typeface="Helvetica"/>
              </a:defRPr>
            </a:pPr>
            <a:r>
              <a:t>Android</a:t>
            </a:r>
          </a:p>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a:solidFill>
                  <a:srgbClr val="53585F"/>
                </a:solidFill>
                <a:latin typeface="Helvetica"/>
                <a:ea typeface="Helvetica"/>
                <a:cs typeface="Helvetica"/>
                <a:sym typeface="Helvetica"/>
              </a:defRPr>
            </a:pPr>
            <a:r>
              <a:t>集成NQSky EMM SDK</a:t>
            </a:r>
          </a:p>
        </p:txBody>
      </p:sp>
      <p:sp>
        <p:nvSpPr>
          <p:cNvPr id="98" name="管理…"/>
          <p:cNvSpPr txBox="1"/>
          <p:nvPr/>
        </p:nvSpPr>
        <p:spPr>
          <a:xfrm>
            <a:off x="10753390" y="8430468"/>
            <a:ext cx="4220655" cy="1915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53585F"/>
                </a:solidFill>
                <a:latin typeface="Helvetica"/>
                <a:ea typeface="Helvetica"/>
                <a:cs typeface="Helvetica"/>
                <a:sym typeface="Helvetica"/>
              </a:defRPr>
            </a:pPr>
            <a:r>
              <a:t>管理</a:t>
            </a:r>
          </a:p>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53585F"/>
                </a:solidFill>
                <a:latin typeface="Helvetica"/>
                <a:ea typeface="Helvetica"/>
                <a:cs typeface="Helvetica"/>
                <a:sym typeface="Helvetica"/>
              </a:defRPr>
            </a:pPr>
            <a:r>
              <a:t>数据/日志</a:t>
            </a:r>
          </a:p>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53585F"/>
                </a:solidFill>
                <a:latin typeface="Helvetica"/>
                <a:ea typeface="Helvetica"/>
                <a:cs typeface="Helvetica"/>
                <a:sym typeface="Helvetica"/>
              </a:defRPr>
            </a:pPr>
            <a:r>
              <a:t>集成NQSky EMM服务器</a:t>
            </a:r>
          </a:p>
        </p:txBody>
      </p:sp>
      <p:sp>
        <p:nvSpPr>
          <p:cNvPr id="99" name="同步订阅，动态调整…"/>
          <p:cNvSpPr txBox="1"/>
          <p:nvPr/>
        </p:nvSpPr>
        <p:spPr>
          <a:xfrm>
            <a:off x="17419880" y="8403687"/>
            <a:ext cx="5408304" cy="25552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53585F"/>
                </a:solidFill>
                <a:latin typeface="Helvetica"/>
                <a:ea typeface="Helvetica"/>
                <a:cs typeface="Helvetica"/>
                <a:sym typeface="Helvetica"/>
              </a:defRPr>
            </a:pPr>
            <a:r>
              <a:t>同步订阅，动态调整</a:t>
            </a:r>
          </a:p>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53585F"/>
                </a:solidFill>
                <a:latin typeface="Helvetica"/>
                <a:ea typeface="Helvetica"/>
                <a:cs typeface="Helvetica"/>
                <a:sym typeface="Helvetica"/>
              </a:defRPr>
            </a:pPr>
            <a:r>
              <a:t>支持iOS/Android</a:t>
            </a:r>
          </a:p>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53585F"/>
                </a:solidFill>
                <a:latin typeface="Helvetica"/>
                <a:ea typeface="Helvetica"/>
                <a:cs typeface="Helvetica"/>
                <a:sym typeface="Helvetica"/>
              </a:defRPr>
            </a:pPr>
            <a:r>
              <a:t>支持Exchange ActiveSync协议</a:t>
            </a:r>
          </a:p>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53585F"/>
                </a:solidFill>
                <a:latin typeface="Helvetica"/>
                <a:ea typeface="Helvetica"/>
                <a:cs typeface="Helvetica"/>
                <a:sym typeface="Helvetica"/>
              </a:defRPr>
            </a:pPr>
            <a:r>
              <a:t>支持IMAP协议</a:t>
            </a:r>
          </a:p>
        </p:txBody>
      </p:sp>
      <p:pic>
        <p:nvPicPr>
          <p:cNvPr id="100" name="32.png" descr="32.png"/>
          <p:cNvPicPr>
            <a:picLocks noChangeAspect="1"/>
          </p:cNvPicPr>
          <p:nvPr/>
        </p:nvPicPr>
        <p:blipFill>
          <a:blip r:embed="rId2">
            <a:extLst/>
          </a:blip>
          <a:stretch>
            <a:fillRect/>
          </a:stretch>
        </p:blipFill>
        <p:spPr>
          <a:xfrm>
            <a:off x="10174998" y="4067170"/>
            <a:ext cx="2555241" cy="2555241"/>
          </a:xfrm>
          <a:prstGeom prst="rect">
            <a:avLst/>
          </a:prstGeom>
          <a:ln w="12700">
            <a:miter lim="400000"/>
          </a:ln>
        </p:spPr>
      </p:pic>
      <p:pic>
        <p:nvPicPr>
          <p:cNvPr id="101" name="30.png" descr="30.png"/>
          <p:cNvPicPr>
            <a:picLocks noChangeAspect="1"/>
          </p:cNvPicPr>
          <p:nvPr/>
        </p:nvPicPr>
        <p:blipFill>
          <a:blip r:embed="rId3">
            <a:extLst/>
          </a:blip>
          <a:stretch>
            <a:fillRect/>
          </a:stretch>
        </p:blipFill>
        <p:spPr>
          <a:xfrm>
            <a:off x="17500296" y="4067170"/>
            <a:ext cx="2555241" cy="2555241"/>
          </a:xfrm>
          <a:prstGeom prst="rect">
            <a:avLst/>
          </a:prstGeom>
          <a:ln w="12700">
            <a:miter lim="400000"/>
          </a:ln>
        </p:spPr>
      </p:pic>
      <p:pic>
        <p:nvPicPr>
          <p:cNvPr id="102" name="8.png" descr="8.png"/>
          <p:cNvPicPr>
            <a:picLocks noChangeAspect="1"/>
          </p:cNvPicPr>
          <p:nvPr/>
        </p:nvPicPr>
        <p:blipFill>
          <a:blip r:embed="rId4">
            <a:extLst/>
          </a:blip>
          <a:stretch>
            <a:fillRect/>
          </a:stretch>
        </p:blipFill>
        <p:spPr>
          <a:xfrm>
            <a:off x="3251073" y="4067170"/>
            <a:ext cx="2555241" cy="255524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 name="BeMail架构"/>
          <p:cNvSpPr txBox="1"/>
          <p:nvPr>
            <p:ph type="title"/>
          </p:nvPr>
        </p:nvSpPr>
        <p:spPr>
          <a:prstGeom prst="rect">
            <a:avLst/>
          </a:prstGeom>
        </p:spPr>
        <p:txBody>
          <a:bodyPr/>
          <a:lstStyle/>
          <a:p>
            <a:pPr/>
            <a:r>
              <a:t>BeMail架构</a:t>
            </a:r>
          </a:p>
        </p:txBody>
      </p:sp>
      <p:pic>
        <p:nvPicPr>
          <p:cNvPr id="106" name="新+exchange拓扑.png" descr="新+exchange拓扑.png"/>
          <p:cNvPicPr>
            <a:picLocks noChangeAspect="1"/>
          </p:cNvPicPr>
          <p:nvPr/>
        </p:nvPicPr>
        <p:blipFill>
          <a:blip r:embed="rId2">
            <a:extLst/>
          </a:blip>
          <a:srcRect l="0" t="98" r="0" b="98"/>
          <a:stretch>
            <a:fillRect/>
          </a:stretch>
        </p:blipFill>
        <p:spPr>
          <a:xfrm>
            <a:off x="3399932" y="1870731"/>
            <a:ext cx="17584136" cy="11383136"/>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07B5A3ADED9F9944BAAE3E992B985122" ma:contentTypeVersion="5" ma:contentTypeDescription="新建文档。" ma:contentTypeScope="" ma:versionID="3bfa40afcd815bbe3e3da808bcdfa706">
  <xsd:schema xmlns:xsd="http://www.w3.org/2001/XMLSchema" xmlns:xs="http://www.w3.org/2001/XMLSchema" xmlns:p="http://schemas.microsoft.com/office/2006/metadata/properties" xmlns:ns3="0c9befb2-3309-4d09-b26a-22c4f28fe0d4" targetNamespace="http://schemas.microsoft.com/office/2006/metadata/properties" ma:root="true" ma:fieldsID="06478dda52ae54cb11fd7380e5344019" ns3:_="">
    <xsd:import namespace="0c9befb2-3309-4d09-b26a-22c4f28fe0d4"/>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9befb2-3309-4d09-b26a-22c4f28fe0d4"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SharingHintHash" ma:index="10" nillable="true" ma:displayName="共享提示哈希" ma:description="" ma:hidden="true" ma:internalName="SharingHintHash" ma:readOnly="true">
      <xsd:simpleType>
        <xsd:restriction base="dms:Text"/>
      </xsd:simpleType>
    </xsd:element>
    <xsd:element name="LastSharedByUser" ma:index="11" nillable="true" ma:displayName="上次共享用户" ma:description="" ma:internalName="LastSharedByUser" ma:readOnly="true">
      <xsd:simpleType>
        <xsd:restriction base="dms:Note">
          <xsd:maxLength value="255"/>
        </xsd:restriction>
      </xsd:simpleType>
    </xsd:element>
    <xsd:element name="LastSharedByTime" ma:index="12" nillable="true" ma:displayName="上次共享时间"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A98DA7-2766-463F-868A-154D6A0F5A77}"/>
</file>

<file path=customXml/itemProps2.xml><?xml version="1.0" encoding="utf-8"?>
<ds:datastoreItem xmlns:ds="http://schemas.openxmlformats.org/officeDocument/2006/customXml" ds:itemID="{B5F15C9D-A5E7-4C89-93D3-67D37EBE0424}"/>
</file>

<file path=customXml/itemProps3.xml><?xml version="1.0" encoding="utf-8"?>
<ds:datastoreItem xmlns:ds="http://schemas.openxmlformats.org/officeDocument/2006/customXml" ds:itemID="{1E2C0A64-71AD-4465-B97E-C8E35D5EB9D8}"/>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0x01010007B5A3ADED9F9944BAAE3E992B985122</vt:lpwstr>
  </property>
</Properties>
</file>